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6"/>
  </p:notesMasterIdLst>
  <p:sldIdLst>
    <p:sldId id="359" r:id="rId2"/>
    <p:sldId id="385" r:id="rId3"/>
    <p:sldId id="387" r:id="rId4"/>
    <p:sldId id="390" r:id="rId5"/>
    <p:sldId id="388" r:id="rId6"/>
    <p:sldId id="386" r:id="rId7"/>
    <p:sldId id="389" r:id="rId8"/>
    <p:sldId id="392" r:id="rId9"/>
    <p:sldId id="393" r:id="rId10"/>
    <p:sldId id="394" r:id="rId11"/>
    <p:sldId id="395" r:id="rId12"/>
    <p:sldId id="396" r:id="rId13"/>
    <p:sldId id="391" r:id="rId14"/>
    <p:sldId id="277" r:id="rId15"/>
  </p:sldIdLst>
  <p:sldSz cx="9144000" cy="6858000" type="screen4x3"/>
  <p:notesSz cx="6858000" cy="9144000"/>
  <p:defaultTextStyle>
    <a:defPPr>
      <a:defRPr lang="es-C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Estilo medio 3 - Énfasis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38" autoAdjust="0"/>
    <p:restoredTop sz="94660"/>
  </p:normalViewPr>
  <p:slideViewPr>
    <p:cSldViewPr>
      <p:cViewPr varScale="1">
        <p:scale>
          <a:sx n="70" d="100"/>
          <a:sy n="70" d="100"/>
        </p:scale>
        <p:origin x="123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5" d="100"/>
        <a:sy n="95" d="100"/>
      </p:scale>
      <p:origin x="0" y="39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F:\TESIS%20NAWCI%202013%20II\Pruebas\TABULACION%20PRUEBAS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F:\TESIS%20NAWCI%202013%20II\Pruebas\TABULACION%20PRUEBAS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F:\TESIS%20NAWCI%202013%20II\Pruebas\TABULACION%20PRUEBAS.xlsx" TargetMode="External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45"/>
    </mc:Choice>
    <mc:Fallback>
      <c:style val="45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sz="1100"/>
              <a:t>AGILIDAD Y FACILIDAD DE ACCESO EN LA APLICACIÓN</a:t>
            </a:r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Hoja1!$B$61</c:f>
              <c:strCache>
                <c:ptCount val="1"/>
                <c:pt idx="0">
                  <c:v>AGILIDAD Y FACILIDAD DE ACCESO EN LA APLICACIÓN</c:v>
                </c:pt>
              </c:strCache>
            </c:strRef>
          </c:tx>
          <c:explosion val="2"/>
          <c:cat>
            <c:strRef>
              <c:f>Hoja1!$C$60:$D$60</c:f>
              <c:strCache>
                <c:ptCount val="2"/>
                <c:pt idx="0">
                  <c:v>SI </c:v>
                </c:pt>
                <c:pt idx="1">
                  <c:v>NO</c:v>
                </c:pt>
              </c:strCache>
            </c:strRef>
          </c:cat>
          <c:val>
            <c:numRef>
              <c:f>Hoja1!$C$61:$D$61</c:f>
              <c:numCache>
                <c:formatCode>General</c:formatCode>
                <c:ptCount val="2"/>
                <c:pt idx="0">
                  <c:v>21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zero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CO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44"/>
    </mc:Choice>
    <mc:Fallback>
      <c:style val="44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sz="1100"/>
              <a:t>REDUCCION DE TIEMPOS EN NAVEGABILIDAD</a:t>
            </a:r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Hoja1!$B$52</c:f>
              <c:strCache>
                <c:ptCount val="1"/>
                <c:pt idx="0">
                  <c:v>REDUCCION DE TIEMPOS EN NAVEGABILIDAD</c:v>
                </c:pt>
              </c:strCache>
            </c:strRef>
          </c:tx>
          <c:cat>
            <c:strRef>
              <c:f>Hoja1!$C$51:$D$51</c:f>
              <c:strCache>
                <c:ptCount val="2"/>
                <c:pt idx="0">
                  <c:v>SI </c:v>
                </c:pt>
                <c:pt idx="1">
                  <c:v>NO</c:v>
                </c:pt>
              </c:strCache>
            </c:strRef>
          </c:cat>
          <c:val>
            <c:numRef>
              <c:f>Hoja1!$C$52:$D$52</c:f>
              <c:numCache>
                <c:formatCode>General</c:formatCode>
                <c:ptCount val="2"/>
                <c:pt idx="0">
                  <c:v>11</c:v>
                </c:pt>
                <c:pt idx="1">
                  <c:v>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zero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CO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43"/>
    </mc:Choice>
    <mc:Fallback>
      <c:style val="43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s-CO" sz="1100"/>
              <a:t>USABILIDAD</a:t>
            </a:r>
            <a:r>
              <a:rPr lang="es-CO"/>
              <a:t> </a:t>
            </a:r>
          </a:p>
        </c:rich>
      </c:tx>
      <c:layout>
        <c:manualLayout>
          <c:xMode val="edge"/>
          <c:yMode val="edge"/>
          <c:x val="0.36400600052801785"/>
          <c:y val="4.4873629499288123E-2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Hoja1!$B$66</c:f>
              <c:strCache>
                <c:ptCount val="1"/>
                <c:pt idx="0">
                  <c:v>USABILIDAD </c:v>
                </c:pt>
              </c:strCache>
            </c:strRef>
          </c:tx>
          <c:cat>
            <c:strRef>
              <c:f>Hoja1!$C$65:$D$65</c:f>
              <c:strCache>
                <c:ptCount val="2"/>
                <c:pt idx="0">
                  <c:v>SI </c:v>
                </c:pt>
                <c:pt idx="1">
                  <c:v>NO</c:v>
                </c:pt>
              </c:strCache>
            </c:strRef>
          </c:cat>
          <c:val>
            <c:numRef>
              <c:f>Hoja1!$C$66:$D$66</c:f>
              <c:numCache>
                <c:formatCode>General</c:formatCode>
                <c:ptCount val="2"/>
                <c:pt idx="0">
                  <c:v>38</c:v>
                </c:pt>
                <c:pt idx="1">
                  <c:v>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zero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CO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15EBD55-0DD5-4852-9D31-C50BEF269AB3}" type="datetimeFigureOut">
              <a:rPr lang="es-CO"/>
              <a:pPr>
                <a:defRPr/>
              </a:pPr>
              <a:t>02/04/2014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O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CO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13F8DEE-AABA-421D-9C9C-67531199B004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485732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CO" smtClean="0"/>
          </a:p>
        </p:txBody>
      </p:sp>
      <p:sp>
        <p:nvSpPr>
          <p:cNvPr id="194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5A5B561-4EA9-4DF2-A966-087E0BB90D90}" type="slidenum">
              <a:rPr lang="es-CO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362671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10 Grupo"/>
          <p:cNvGrpSpPr>
            <a:grpSpLocks/>
          </p:cNvGrpSpPr>
          <p:nvPr userDrawn="1"/>
        </p:nvGrpSpPr>
        <p:grpSpPr bwMode="auto">
          <a:xfrm>
            <a:off x="0" y="6192838"/>
            <a:ext cx="9144000" cy="692150"/>
            <a:chOff x="0" y="6193234"/>
            <a:chExt cx="9144000" cy="692150"/>
          </a:xfrm>
        </p:grpSpPr>
        <p:sp>
          <p:nvSpPr>
            <p:cNvPr id="5" name="12 Rectángulo"/>
            <p:cNvSpPr>
              <a:spLocks noChangeArrowheads="1"/>
            </p:cNvSpPr>
            <p:nvPr userDrawn="1"/>
          </p:nvSpPr>
          <p:spPr bwMode="auto">
            <a:xfrm>
              <a:off x="0" y="6193234"/>
              <a:ext cx="9144000" cy="692150"/>
            </a:xfrm>
            <a:prstGeom prst="rect">
              <a:avLst/>
            </a:prstGeom>
            <a:solidFill>
              <a:srgbClr val="5759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O"/>
            </a:p>
          </p:txBody>
        </p:sp>
        <p:pic>
          <p:nvPicPr>
            <p:cNvPr id="6" name="13 Imagen" descr="logo.png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988" y="6364288"/>
              <a:ext cx="1000125" cy="295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8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10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ABE5B-7A00-489C-8661-394B0D30EDF5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  <p:sp>
        <p:nvSpPr>
          <p:cNvPr id="12" name="11 Rectángulo"/>
          <p:cNvSpPr/>
          <p:nvPr userDrawn="1"/>
        </p:nvSpPr>
        <p:spPr>
          <a:xfrm>
            <a:off x="4572000" y="6253218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defRPr/>
            </a:pPr>
            <a:r>
              <a:rPr lang="es-CO" sz="1200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Grupo de investigación OSIRIS. </a:t>
            </a:r>
            <a:r>
              <a:rPr lang="en-US" sz="1200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Objects and Software for Informatics: Research, Inquiries and Studies</a:t>
            </a:r>
            <a:endParaRPr lang="es-CO" sz="12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1758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0DB44-52D4-47EE-B4AA-AA7D41337C4D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  <p:sp>
        <p:nvSpPr>
          <p:cNvPr id="7" name="4 Marcador de pie de página"/>
          <p:cNvSpPr txBox="1">
            <a:spLocks/>
          </p:cNvSpPr>
          <p:nvPr userDrawn="1"/>
        </p:nvSpPr>
        <p:spPr>
          <a:xfrm>
            <a:off x="3707904" y="6309320"/>
            <a:ext cx="52642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O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sz="1200" b="1" kern="120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es-CO" dirty="0" smtClean="0"/>
              <a:t>Grupo de investigación OSIRIS. </a:t>
            </a:r>
            <a:r>
              <a:rPr lang="en-US" dirty="0" smtClean="0"/>
              <a:t>Objects and Software for Informatics: Research, Inquiries and Studies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2469841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242088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dirty="0" smtClean="0"/>
              <a:t>Haga clic para modificar el estilo de título del patrón</a:t>
            </a:r>
            <a:endParaRPr lang="es-CO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E1AE1-DA69-47AB-8BCC-33E237B2BC21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07904" y="6309320"/>
            <a:ext cx="52642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CO" dirty="0" smtClean="0"/>
              <a:t>Grupo de investigación OSIRIS. </a:t>
            </a:r>
            <a:r>
              <a:rPr lang="en-US" dirty="0" smtClean="0"/>
              <a:t>Objects and Software for Informatics: Research, Inquiries and Studies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088628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9178F-2F47-4C4F-9146-5B7B3B475DE4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  <p:sp>
        <p:nvSpPr>
          <p:cNvPr id="8" name="4 Marcador de pie de página"/>
          <p:cNvSpPr txBox="1">
            <a:spLocks/>
          </p:cNvSpPr>
          <p:nvPr userDrawn="1"/>
        </p:nvSpPr>
        <p:spPr>
          <a:xfrm>
            <a:off x="3644280" y="6336839"/>
            <a:ext cx="52642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O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sz="1200" b="1" kern="120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es-CO" smtClean="0"/>
              <a:t>Grupo de investigación OSIRIS. </a:t>
            </a:r>
            <a:r>
              <a:rPr lang="en-US" smtClean="0"/>
              <a:t>Objects and Software for Informatics: Research, Inquiries and Studies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167353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A7EA5-639B-45F3-AE3A-1B1166FFC8D5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  <p:sp>
        <p:nvSpPr>
          <p:cNvPr id="10" name="4 Marcador de pie de página"/>
          <p:cNvSpPr>
            <a:spLocks noGrp="1"/>
          </p:cNvSpPr>
          <p:nvPr>
            <p:ph type="ftr" sz="quarter" idx="13"/>
          </p:nvPr>
        </p:nvSpPr>
        <p:spPr>
          <a:xfrm>
            <a:off x="3635896" y="6309320"/>
            <a:ext cx="52642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CO" dirty="0" smtClean="0"/>
              <a:t>Grupo de investigación OSIRIS. </a:t>
            </a:r>
            <a:r>
              <a:rPr lang="en-US" dirty="0" smtClean="0"/>
              <a:t>Objects and Software for Informatics: Research, Inquiries and Studies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688884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6EDA2-AA60-42F7-ABF4-D0C6263769E6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91880" y="6328966"/>
            <a:ext cx="52642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CO" dirty="0" smtClean="0"/>
              <a:t>Grupo de investigación OSIRIS. </a:t>
            </a:r>
            <a:r>
              <a:rPr lang="en-US" dirty="0" smtClean="0"/>
              <a:t>Objects and Software for Informatics: Research, Inquiries and Studies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31194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63E12-8E4D-4C16-AAC9-A6972FE4FE4F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91880" y="6328966"/>
            <a:ext cx="52642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CO" dirty="0" smtClean="0"/>
              <a:t>Grupo de investigación OSIRIS. </a:t>
            </a:r>
            <a:r>
              <a:rPr lang="en-US" dirty="0" smtClean="0"/>
              <a:t>Objects and Software for Informatics: Research, Inquiries and Studies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750291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7EA0D-9286-4A77-9769-36D1B3619F33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  <p:sp>
        <p:nvSpPr>
          <p:cNvPr id="8" name="4 Marcador de pie de página"/>
          <p:cNvSpPr txBox="1">
            <a:spLocks/>
          </p:cNvSpPr>
          <p:nvPr userDrawn="1"/>
        </p:nvSpPr>
        <p:spPr>
          <a:xfrm>
            <a:off x="3772272" y="6309320"/>
            <a:ext cx="52642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O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sz="1200" b="1" kern="120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es-CO" dirty="0" smtClean="0"/>
              <a:t>Grupo de investigación OSIRIS. </a:t>
            </a:r>
            <a:r>
              <a:rPr lang="en-US" dirty="0" smtClean="0"/>
              <a:t>Objects and Software for Informatics: Research, Inquiries and Studies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65269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O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20247-9448-433A-9295-CC14780FDF52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  <p:sp>
        <p:nvSpPr>
          <p:cNvPr id="8" name="4 Marcador de pie de página"/>
          <p:cNvSpPr txBox="1">
            <a:spLocks/>
          </p:cNvSpPr>
          <p:nvPr userDrawn="1"/>
        </p:nvSpPr>
        <p:spPr>
          <a:xfrm>
            <a:off x="3844280" y="6309320"/>
            <a:ext cx="52642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O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sz="1200" b="1" kern="120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es-CO" dirty="0" smtClean="0"/>
              <a:t>Grupo de investigación OSIRIS. </a:t>
            </a:r>
            <a:r>
              <a:rPr lang="en-US" dirty="0" smtClean="0"/>
              <a:t>Objects and Software for Informatics: Research, Inquiries and Studies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0879352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-612576" y="692696"/>
            <a:ext cx="8229600" cy="452596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03176" y="4318074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275856" y="4365104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4 Marcador de pie de página"/>
          <p:cNvSpPr txBox="1">
            <a:spLocks/>
          </p:cNvSpPr>
          <p:nvPr userDrawn="1"/>
        </p:nvSpPr>
        <p:spPr>
          <a:xfrm>
            <a:off x="3491880" y="6328966"/>
            <a:ext cx="52642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O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sz="1200" b="1" kern="120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es-CO" dirty="0" smtClean="0"/>
              <a:t>Grupo de investigación OSIRIS. </a:t>
            </a:r>
            <a:r>
              <a:rPr lang="en-US" dirty="0" smtClean="0"/>
              <a:t>Objects and Software for Informatics: Research, Inquiries and Studies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844129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48464" y="-387424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67544" y="5805264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31840" y="5661248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16216" y="42210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C2DF50-2B25-4C77-97B0-DB227276F1EA}" type="slidenum">
              <a:rPr lang="es-CO"/>
              <a:pPr>
                <a:defRPr/>
              </a:pPr>
              <a:t>‹Nº›</a:t>
            </a:fld>
            <a:endParaRPr lang="es-CO"/>
          </a:p>
        </p:txBody>
      </p:sp>
      <p:sp>
        <p:nvSpPr>
          <p:cNvPr id="7" name="4 Marcador de pie de página"/>
          <p:cNvSpPr txBox="1">
            <a:spLocks/>
          </p:cNvSpPr>
          <p:nvPr userDrawn="1"/>
        </p:nvSpPr>
        <p:spPr>
          <a:xfrm>
            <a:off x="3772272" y="6328966"/>
            <a:ext cx="52642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O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sz="1200" b="1" kern="1200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es-CO" dirty="0" smtClean="0"/>
              <a:t>Grupo de investigación OSIRIS. </a:t>
            </a:r>
            <a:r>
              <a:rPr lang="en-US" dirty="0" smtClean="0"/>
              <a:t>Objects and Software for Informatics: Research, Inquiries and Studies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805919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iapositiva d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33 Conector recto"/>
          <p:cNvCxnSpPr/>
          <p:nvPr userDrawn="1"/>
        </p:nvCxnSpPr>
        <p:spPr>
          <a:xfrm rot="5400000">
            <a:off x="71437" y="392113"/>
            <a:ext cx="785813" cy="1588"/>
          </a:xfrm>
          <a:prstGeom prst="line">
            <a:avLst/>
          </a:prstGeom>
          <a:ln w="25400">
            <a:solidFill>
              <a:srgbClr val="F584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34 Elipse"/>
          <p:cNvSpPr/>
          <p:nvPr userDrawn="1"/>
        </p:nvSpPr>
        <p:spPr>
          <a:xfrm>
            <a:off x="428625" y="784225"/>
            <a:ext cx="71438" cy="71438"/>
          </a:xfrm>
          <a:prstGeom prst="ellipse">
            <a:avLst/>
          </a:prstGeom>
          <a:noFill/>
          <a:ln>
            <a:solidFill>
              <a:srgbClr val="F584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42910" y="488952"/>
            <a:ext cx="7858180" cy="523220"/>
          </a:xfrm>
          <a:prstGeom prst="rect">
            <a:avLst/>
          </a:prstGeom>
        </p:spPr>
        <p:txBody>
          <a:bodyPr anchor="t">
            <a:spAutoFit/>
          </a:bodyPr>
          <a:lstStyle>
            <a:lvl1pPr algn="l">
              <a:defRPr sz="2800" i="1">
                <a:solidFill>
                  <a:srgbClr val="F5841F"/>
                </a:solidFill>
                <a:latin typeface="Verdana" pitchFamily="34" charset="0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MX" dirty="0"/>
          </a:p>
        </p:txBody>
      </p:sp>
      <p:sp>
        <p:nvSpPr>
          <p:cNvPr id="27" name="26 Marcador de texto"/>
          <p:cNvSpPr>
            <a:spLocks noGrp="1"/>
          </p:cNvSpPr>
          <p:nvPr>
            <p:ph type="body" sz="quarter" idx="10"/>
          </p:nvPr>
        </p:nvSpPr>
        <p:spPr>
          <a:xfrm>
            <a:off x="1080000" y="1440000"/>
            <a:ext cx="3348000" cy="707886"/>
          </a:xfrm>
          <a:prstGeom prst="rect">
            <a:avLst/>
          </a:prstGeom>
        </p:spPr>
        <p:txBody>
          <a:bodyPr spcCol="180000">
            <a:spAutoFit/>
          </a:bodyPr>
          <a:lstStyle>
            <a:lvl1pPr marL="0">
              <a:spcBef>
                <a:spcPts val="0"/>
              </a:spcBef>
              <a:buNone/>
              <a:defRPr sz="2000" baseline="0">
                <a:solidFill>
                  <a:srgbClr val="94A66F"/>
                </a:solidFill>
                <a:latin typeface="Verdana" pitchFamily="34" charset="0"/>
              </a:defRPr>
            </a:lvl1pPr>
            <a:lvl2pPr>
              <a:defRPr sz="2000">
                <a:solidFill>
                  <a:srgbClr val="94A66F"/>
                </a:solidFill>
                <a:latin typeface="Verdana" pitchFamily="34" charset="0"/>
              </a:defRPr>
            </a:lvl2pPr>
            <a:lvl3pPr>
              <a:defRPr sz="1800">
                <a:solidFill>
                  <a:srgbClr val="94A66F"/>
                </a:solidFill>
                <a:latin typeface="Verdana" pitchFamily="34" charset="0"/>
              </a:defRPr>
            </a:lvl3pPr>
            <a:lvl4pPr>
              <a:defRPr sz="1600">
                <a:solidFill>
                  <a:srgbClr val="94A66F"/>
                </a:solidFill>
                <a:latin typeface="Verdana" pitchFamily="34" charset="0"/>
              </a:defRPr>
            </a:lvl4pPr>
            <a:lvl5pPr>
              <a:defRPr sz="1600">
                <a:solidFill>
                  <a:srgbClr val="94A66F"/>
                </a:solidFill>
                <a:latin typeface="Verdana" pitchFamily="34" charset="0"/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72272" y="6328966"/>
            <a:ext cx="52642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CO" dirty="0" smtClean="0"/>
              <a:t>Grupo de investigación OSIRIS. </a:t>
            </a:r>
            <a:r>
              <a:rPr lang="en-US" dirty="0" smtClean="0"/>
              <a:t>Objects and Software for Informatics: Research, Inquiries and Studies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398644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6 Grupo"/>
          <p:cNvGrpSpPr>
            <a:grpSpLocks/>
          </p:cNvGrpSpPr>
          <p:nvPr userDrawn="1"/>
        </p:nvGrpSpPr>
        <p:grpSpPr bwMode="auto">
          <a:xfrm>
            <a:off x="0" y="6192838"/>
            <a:ext cx="9144000" cy="692150"/>
            <a:chOff x="0" y="6193234"/>
            <a:chExt cx="9144000" cy="692150"/>
          </a:xfrm>
        </p:grpSpPr>
        <p:sp>
          <p:nvSpPr>
            <p:cNvPr id="1033" name="12 Rectángulo"/>
            <p:cNvSpPr>
              <a:spLocks noChangeArrowheads="1"/>
            </p:cNvSpPr>
            <p:nvPr userDrawn="1"/>
          </p:nvSpPr>
          <p:spPr bwMode="auto">
            <a:xfrm>
              <a:off x="0" y="6193234"/>
              <a:ext cx="9144000" cy="692150"/>
            </a:xfrm>
            <a:prstGeom prst="rect">
              <a:avLst/>
            </a:prstGeom>
            <a:solidFill>
              <a:srgbClr val="5759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CO"/>
            </a:p>
          </p:txBody>
        </p:sp>
        <p:pic>
          <p:nvPicPr>
            <p:cNvPr id="1034" name="13 Imagen" descr="logo.png"/>
            <p:cNvPicPr>
              <a:picLocks noChangeAspect="1"/>
            </p:cNvPicPr>
            <p:nvPr userDrawn="1"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988" y="6364288"/>
              <a:ext cx="1000125" cy="295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7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O" smtClean="0"/>
          </a:p>
        </p:txBody>
      </p:sp>
      <p:sp>
        <p:nvSpPr>
          <p:cNvPr id="1028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91880" y="6328966"/>
            <a:ext cx="52642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accent3">
                    <a:lumMod val="40000"/>
                    <a:lumOff val="6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CO" dirty="0" smtClean="0"/>
              <a:t>Grupo de investigación OSIRIS. </a:t>
            </a:r>
            <a:r>
              <a:rPr lang="en-US" dirty="0" smtClean="0"/>
              <a:t>Objects and Software for Informatics: Research, Inquiries and Studies</a:t>
            </a:r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2204E4E-B3FF-45E9-83FC-E8B146BF42F7}" type="slidenum">
              <a:rPr lang="es-CO"/>
              <a:pPr>
                <a:defRPr/>
              </a:pPr>
              <a:t>‹Nº›</a:t>
            </a:fld>
            <a:endParaRPr lang="es-CO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4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elbosque.edu.co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bit.ly/pptSEUX" TargetMode="External"/><Relationship Id="rId5" Type="http://schemas.openxmlformats.org/officeDocument/2006/relationships/hyperlink" Target="http://bit.ly/UEBseux" TargetMode="Externa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CO"/>
          </a:p>
        </p:txBody>
      </p:sp>
      <p:pic>
        <p:nvPicPr>
          <p:cNvPr id="4100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6205" y="-147400"/>
            <a:ext cx="9473056" cy="7104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3239344" y="1052736"/>
            <a:ext cx="5868144" cy="62863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O" sz="2000" b="1" cap="small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algn="just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O" sz="2000" b="1" cap="small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algn="just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CO" sz="2800" b="1" cap="small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blind</a:t>
            </a:r>
            <a:r>
              <a:rPr lang="es-CO" sz="2800" b="1" cap="small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CO" sz="2800" b="1" cap="small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seux</a:t>
            </a:r>
            <a:endParaRPr lang="es-CO" sz="2800" b="1" cap="small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O" sz="2800" b="1" cap="small" dirty="0" smtClean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2400" b="1" cap="small" dirty="0" smtClean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ALEJANDRO LEÓN MORA</a:t>
            </a:r>
            <a:endParaRPr lang="es-CO" sz="2400" b="1" cap="small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cap="small" dirty="0">
              <a:solidFill>
                <a:schemeClr val="bg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cap="small" dirty="0" err="1" smtClean="0">
                <a:solidFill>
                  <a:schemeClr val="bg1"/>
                </a:solidFill>
                <a:latin typeface="+mn-lt"/>
                <a:cs typeface="+mn-cs"/>
              </a:rPr>
              <a:t>Grupo</a:t>
            </a:r>
            <a:r>
              <a:rPr lang="en-US" cap="small" dirty="0" smtClean="0">
                <a:solidFill>
                  <a:schemeClr val="bg1"/>
                </a:solidFill>
                <a:latin typeface="+mn-lt"/>
                <a:cs typeface="+mn-cs"/>
              </a:rPr>
              <a:t> de </a:t>
            </a:r>
            <a:r>
              <a:rPr lang="en-US" cap="small" dirty="0" err="1" smtClean="0">
                <a:solidFill>
                  <a:schemeClr val="bg1"/>
                </a:solidFill>
                <a:latin typeface="+mn-lt"/>
                <a:cs typeface="+mn-cs"/>
              </a:rPr>
              <a:t>investigación</a:t>
            </a:r>
            <a:endParaRPr lang="en-US" cap="small" dirty="0" smtClean="0">
              <a:solidFill>
                <a:schemeClr val="bg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cap="small" dirty="0" smtClean="0">
                <a:solidFill>
                  <a:schemeClr val="bg1"/>
                </a:solidFill>
                <a:latin typeface="+mn-lt"/>
                <a:cs typeface="+mn-cs"/>
              </a:rPr>
              <a:t>Osiris</a:t>
            </a:r>
            <a:r>
              <a:rPr lang="en-US" cap="small" dirty="0">
                <a:solidFill>
                  <a:schemeClr val="bg1"/>
                </a:solidFill>
                <a:latin typeface="+mn-lt"/>
                <a:cs typeface="+mn-cs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cap="small" dirty="0">
                <a:solidFill>
                  <a:schemeClr val="bg1"/>
                </a:solidFill>
                <a:latin typeface="+mn-lt"/>
                <a:cs typeface="+mn-cs"/>
              </a:rPr>
              <a:t>Objects and Software for Informatics: Research, Inquiries </a:t>
            </a:r>
            <a:r>
              <a:rPr lang="en-US" cap="small" dirty="0" smtClean="0">
                <a:solidFill>
                  <a:schemeClr val="bg1"/>
                </a:solidFill>
                <a:latin typeface="+mn-lt"/>
                <a:cs typeface="+mn-cs"/>
              </a:rPr>
              <a:t>and Studies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cap="small" dirty="0" err="1" smtClean="0">
                <a:solidFill>
                  <a:schemeClr val="bg1"/>
                </a:solidFill>
                <a:latin typeface="+mn-lt"/>
                <a:cs typeface="+mn-cs"/>
              </a:rPr>
              <a:t>Línea</a:t>
            </a:r>
            <a:r>
              <a:rPr lang="en-US" sz="1600" cap="small" dirty="0" smtClean="0">
                <a:solidFill>
                  <a:schemeClr val="bg1"/>
                </a:solidFill>
                <a:latin typeface="+mn-lt"/>
                <a:cs typeface="+mn-cs"/>
              </a:rPr>
              <a:t> de </a:t>
            </a:r>
            <a:r>
              <a:rPr lang="en-US" sz="1600" cap="small" dirty="0" err="1" smtClean="0">
                <a:solidFill>
                  <a:schemeClr val="bg1"/>
                </a:solidFill>
                <a:latin typeface="+mn-lt"/>
                <a:cs typeface="+mn-cs"/>
              </a:rPr>
              <a:t>investigación</a:t>
            </a:r>
            <a:r>
              <a:rPr lang="en-US" sz="1600" cap="small" dirty="0" smtClean="0">
                <a:solidFill>
                  <a:schemeClr val="bg1"/>
                </a:solidFill>
                <a:latin typeface="+mn-lt"/>
                <a:cs typeface="+mn-cs"/>
              </a:rPr>
              <a:t> SEUX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cap="small" dirty="0" err="1" smtClean="0">
                <a:solidFill>
                  <a:schemeClr val="bg1"/>
                </a:solidFill>
                <a:latin typeface="+mn-lt"/>
                <a:cs typeface="+mn-cs"/>
              </a:rPr>
              <a:t>Programa</a:t>
            </a:r>
            <a:r>
              <a:rPr lang="en-US" sz="1600" cap="small" dirty="0" smtClean="0">
                <a:solidFill>
                  <a:schemeClr val="bg1"/>
                </a:solidFill>
                <a:latin typeface="+mn-lt"/>
                <a:cs typeface="+mn-cs"/>
              </a:rPr>
              <a:t> de </a:t>
            </a:r>
            <a:r>
              <a:rPr lang="en-US" sz="1600" cap="small" dirty="0" err="1" smtClean="0">
                <a:solidFill>
                  <a:schemeClr val="bg1"/>
                </a:solidFill>
                <a:latin typeface="+mn-lt"/>
                <a:cs typeface="+mn-cs"/>
              </a:rPr>
              <a:t>ingeniería</a:t>
            </a:r>
            <a:r>
              <a:rPr lang="en-US" sz="1600" cap="small" dirty="0" smtClean="0">
                <a:solidFill>
                  <a:schemeClr val="bg1"/>
                </a:solidFill>
                <a:latin typeface="+mn-lt"/>
                <a:cs typeface="+mn-cs"/>
              </a:rPr>
              <a:t> de </a:t>
            </a:r>
            <a:r>
              <a:rPr lang="en-US" sz="1600" cap="small" dirty="0" err="1" smtClean="0">
                <a:solidFill>
                  <a:schemeClr val="bg1"/>
                </a:solidFill>
                <a:latin typeface="+mn-lt"/>
                <a:cs typeface="+mn-cs"/>
              </a:rPr>
              <a:t>sistemas</a:t>
            </a:r>
            <a:endParaRPr lang="en-US" sz="1600" cap="small" dirty="0" smtClean="0">
              <a:solidFill>
                <a:schemeClr val="bg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cap="small" dirty="0" err="1" smtClean="0">
                <a:solidFill>
                  <a:schemeClr val="bg1"/>
                </a:solidFill>
                <a:latin typeface="+mn-lt"/>
                <a:cs typeface="+mn-cs"/>
              </a:rPr>
              <a:t>Facultad</a:t>
            </a:r>
            <a:r>
              <a:rPr lang="en-US" sz="1600" cap="small" dirty="0" smtClean="0">
                <a:solidFill>
                  <a:schemeClr val="bg1"/>
                </a:solidFill>
                <a:latin typeface="+mn-lt"/>
                <a:cs typeface="+mn-cs"/>
              </a:rPr>
              <a:t> de Ingeniería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cap="small" dirty="0" smtClean="0">
                <a:solidFill>
                  <a:schemeClr val="bg1"/>
                </a:solidFill>
                <a:latin typeface="+mn-lt"/>
                <a:cs typeface="+mn-cs"/>
              </a:rPr>
              <a:t>Abril 5 de 2014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00" cap="small" dirty="0">
              <a:solidFill>
                <a:schemeClr val="bg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00" cap="small" dirty="0" smtClean="0">
              <a:solidFill>
                <a:schemeClr val="bg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1600" i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Email </a:t>
            </a:r>
            <a:r>
              <a:rPr lang="es-CO" sz="1600" b="1" dirty="0" smtClean="0">
                <a:solidFill>
                  <a:schemeClr val="bg1"/>
                </a:solidFill>
                <a:latin typeface="+mn-lt"/>
                <a:cs typeface="Arial" pitchFamily="34" charset="0"/>
              </a:rPr>
              <a:t>seux@unbosque.edu.co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1600" i="1" cap="small" dirty="0">
                <a:solidFill>
                  <a:schemeClr val="bg1"/>
                </a:solidFill>
                <a:latin typeface="+mj-lt"/>
                <a:cs typeface="+mn-cs"/>
              </a:rPr>
              <a:t>           </a:t>
            </a:r>
            <a:r>
              <a:rPr lang="es-CO" sz="1600" b="1" cap="small" dirty="0">
                <a:solidFill>
                  <a:schemeClr val="bg1"/>
                </a:solidFill>
                <a:latin typeface="+mn-lt"/>
                <a:cs typeface="+mn-cs"/>
              </a:rPr>
              <a:t>seux@uelbosque.edu.co</a:t>
            </a:r>
            <a:endParaRPr lang="es-CO" sz="1600" b="1" cap="small" dirty="0" smtClean="0">
              <a:solidFill>
                <a:schemeClr val="bg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O" sz="1600" cap="small" dirty="0" smtClean="0">
              <a:solidFill>
                <a:schemeClr val="bg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O" sz="1600" cap="small" dirty="0">
              <a:solidFill>
                <a:schemeClr val="bg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O" sz="1600" cap="small" dirty="0" smtClean="0">
              <a:solidFill>
                <a:schemeClr val="bg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O" sz="1600" cap="small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829" y="2104224"/>
            <a:ext cx="1261542" cy="1253966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6205" y="-74199"/>
            <a:ext cx="9440205" cy="11269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552" y="404664"/>
            <a:ext cx="8146212" cy="4708981"/>
          </a:xfrm>
        </p:spPr>
        <p:txBody>
          <a:bodyPr/>
          <a:lstStyle/>
          <a:p>
            <a:pPr algn="ctr"/>
            <a:r>
              <a:rPr lang="en-US" sz="6000" b="1" dirty="0"/>
              <a:t>Software Engineering  &amp;</a:t>
            </a:r>
            <a:br>
              <a:rPr lang="en-US" sz="6000" b="1" dirty="0"/>
            </a:br>
            <a:r>
              <a:rPr lang="en-US" sz="6000" b="1" dirty="0"/>
              <a:t>  User Experience</a:t>
            </a:r>
            <a:br>
              <a:rPr lang="en-US" sz="6000" b="1" dirty="0"/>
            </a:br>
            <a:r>
              <a:rPr lang="en-US" sz="6000" b="1" dirty="0"/>
              <a:t/>
            </a:r>
            <a:br>
              <a:rPr lang="en-US" sz="6000" b="1" dirty="0"/>
            </a:br>
            <a:r>
              <a:rPr lang="en-US" sz="6000" b="1" dirty="0"/>
              <a:t>SE&amp;UX</a:t>
            </a: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s-CO" smtClean="0"/>
              <a:t>Grupo de investigación OSIRIS. </a:t>
            </a:r>
            <a:r>
              <a:rPr lang="en-US" smtClean="0"/>
              <a:t>Objects and Software for Informatics: Research, Inquiries and Studies</a:t>
            </a:r>
            <a:endParaRPr lang="es-CO" dirty="0"/>
          </a:p>
        </p:txBody>
      </p:sp>
      <p:pic>
        <p:nvPicPr>
          <p:cNvPr id="5" name="Picture 2" descr="Foto_cro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149080"/>
            <a:ext cx="685800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257780"/>
            <a:ext cx="685800" cy="6858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ángulo 6"/>
          <p:cNvSpPr/>
          <p:nvPr/>
        </p:nvSpPr>
        <p:spPr>
          <a:xfrm>
            <a:off x="1061277" y="4834880"/>
            <a:ext cx="185453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Ing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  <a:sym typeface="Arial"/>
              </a:rPr>
              <a:t>Mar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í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  <a:sym typeface="Arial"/>
              </a:rPr>
              <a:t>a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  <a:sym typeface="Arial"/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  <a:sym typeface="Arial"/>
              </a:rPr>
              <a:t>Amparo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  <a:sym typeface="Arial"/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  <a:sym typeface="Arial"/>
              </a:rPr>
              <a:t>Mejía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  <a:sym typeface="Arial"/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  <a:sym typeface="Arial"/>
              </a:rPr>
              <a:t>Perdigón</a:t>
            </a:r>
            <a:endParaRPr lang="es-CO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6994826" y="4960318"/>
            <a:ext cx="18545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chemeClr val="accent3">
                    <a:lumMod val="75000"/>
                  </a:schemeClr>
                </a:solidFill>
              </a:rPr>
              <a:t>Ing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en-US" dirty="0" smtClean="0">
                <a:solidFill>
                  <a:schemeClr val="accent3">
                    <a:lumMod val="75000"/>
                  </a:schemeClr>
                </a:solidFill>
                <a:latin typeface="Arial"/>
                <a:ea typeface="Arial"/>
                <a:cs typeface="Arial"/>
                <a:sym typeface="Arial"/>
              </a:rPr>
              <a:t>Alejandro</a:t>
            </a:r>
          </a:p>
          <a:p>
            <a:r>
              <a:rPr lang="en-US" dirty="0" smtClean="0">
                <a:solidFill>
                  <a:schemeClr val="accent3">
                    <a:lumMod val="75000"/>
                  </a:schemeClr>
                </a:solidFill>
                <a:latin typeface="Arial"/>
                <a:cs typeface="Arial"/>
                <a:sym typeface="Arial"/>
              </a:rPr>
              <a:t>León Mora</a:t>
            </a:r>
            <a:endParaRPr lang="es-CO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651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ie de página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s-CO" smtClean="0"/>
              <a:t>Grupo de investigación OSIRIS. </a:t>
            </a:r>
            <a:r>
              <a:rPr lang="en-US" smtClean="0"/>
              <a:t>Objects and Software for Informatics: Research, Inquiries and Studies</a:t>
            </a:r>
            <a:endParaRPr lang="es-CO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086492"/>
            <a:ext cx="2748957" cy="4123436"/>
          </a:xfrm>
          <a:prstGeom prst="rect">
            <a:avLst/>
          </a:prstGeom>
        </p:spPr>
      </p:pic>
      <p:sp>
        <p:nvSpPr>
          <p:cNvPr id="7" name="Título 1"/>
          <p:cNvSpPr txBox="1">
            <a:spLocks/>
          </p:cNvSpPr>
          <p:nvPr/>
        </p:nvSpPr>
        <p:spPr bwMode="auto">
          <a:xfrm>
            <a:off x="1178316" y="20704"/>
            <a:ext cx="785818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800" i="1" kern="1200">
                <a:solidFill>
                  <a:srgbClr val="F5841F"/>
                </a:solidFill>
                <a:latin typeface="Verdana" pitchFamily="34" charset="0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6000" dirty="0" smtClean="0">
                <a:latin typeface="Broadway" panose="04040905080B02020502" pitchFamily="82" charset="0"/>
              </a:rPr>
              <a:t>How can a blind person navigate?</a:t>
            </a:r>
            <a:endParaRPr lang="es-CO" sz="6000" dirty="0">
              <a:latin typeface="Broadway" panose="04040905080B02020502" pitchFamily="82" charset="0"/>
            </a:endParaRPr>
          </a:p>
        </p:txBody>
      </p:sp>
      <p:pic>
        <p:nvPicPr>
          <p:cNvPr id="2" name="NavegaJawsEltiemp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508104" y="32121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133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2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ie de página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s-CO" smtClean="0"/>
              <a:t>Grupo de investigación OSIRIS. </a:t>
            </a:r>
            <a:r>
              <a:rPr lang="en-US" smtClean="0"/>
              <a:t>Objects and Software for Informatics: Research, Inquiries and Studies</a:t>
            </a:r>
            <a:endParaRPr lang="es-CO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1840" y="6145"/>
            <a:ext cx="6165465" cy="6851855"/>
          </a:xfrm>
          <a:prstGeom prst="rect">
            <a:avLst/>
          </a:prstGeom>
        </p:spPr>
      </p:pic>
      <p:sp>
        <p:nvSpPr>
          <p:cNvPr id="8" name="Título 1"/>
          <p:cNvSpPr txBox="1">
            <a:spLocks/>
          </p:cNvSpPr>
          <p:nvPr/>
        </p:nvSpPr>
        <p:spPr bwMode="auto">
          <a:xfrm>
            <a:off x="-156818" y="0"/>
            <a:ext cx="785818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800" i="1" kern="1200">
                <a:solidFill>
                  <a:srgbClr val="F5841F"/>
                </a:solidFill>
                <a:latin typeface="Verdana" pitchFamily="34" charset="0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6000" dirty="0" smtClean="0">
                <a:latin typeface="Broadway" panose="04040905080B02020502" pitchFamily="82" charset="0"/>
              </a:rPr>
              <a:t>Did you</a:t>
            </a:r>
          </a:p>
          <a:p>
            <a:r>
              <a:rPr lang="en-US" sz="6000" dirty="0" smtClean="0">
                <a:latin typeface="Broadway" panose="04040905080B02020502" pitchFamily="82" charset="0"/>
              </a:rPr>
              <a:t>Understand?</a:t>
            </a:r>
            <a:endParaRPr lang="es-CO" sz="6000" dirty="0"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034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s-CO" smtClean="0"/>
              <a:t>Grupo de investigación OSIRIS. </a:t>
            </a:r>
            <a:r>
              <a:rPr lang="en-US" smtClean="0"/>
              <a:t>Objects and Software for Informatics: Research, Inquiries and Studies</a:t>
            </a:r>
            <a:endParaRPr lang="es-CO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2184"/>
            <a:ext cx="9151069" cy="6249496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 bwMode="auto">
          <a:xfrm>
            <a:off x="179512" y="42676"/>
            <a:ext cx="785818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800" i="1" kern="1200">
                <a:solidFill>
                  <a:srgbClr val="F5841F"/>
                </a:solidFill>
                <a:latin typeface="Verdana" pitchFamily="34" charset="0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6000" dirty="0" smtClean="0">
                <a:latin typeface="Broadway" panose="04040905080B02020502" pitchFamily="82" charset="0"/>
              </a:rPr>
              <a:t>What  did we find?</a:t>
            </a:r>
            <a:endParaRPr lang="es-CO" sz="6000" dirty="0">
              <a:latin typeface="Broadway" panose="04040905080B02020502" pitchFamily="82" charset="0"/>
            </a:endParaRPr>
          </a:p>
        </p:txBody>
      </p:sp>
      <p:sp>
        <p:nvSpPr>
          <p:cNvPr id="7" name="Marcador de texto 2"/>
          <p:cNvSpPr txBox="1">
            <a:spLocks/>
          </p:cNvSpPr>
          <p:nvPr/>
        </p:nvSpPr>
        <p:spPr bwMode="auto">
          <a:xfrm>
            <a:off x="467544" y="1497952"/>
            <a:ext cx="4788144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spcCol="180000" anchor="t" anchorCtr="0" compatLnSpc="1">
            <a:prstTxWarp prst="textNoShape">
              <a:avLst/>
            </a:prstTxWarp>
            <a:spAutoFit/>
          </a:bodyPr>
          <a:lstStyle>
            <a:lvl1pPr marL="0" indent="-342900" algn="l" rtl="0" fontAlgn="base">
              <a:spcBef>
                <a:spcPts val="0"/>
              </a:spcBef>
              <a:spcAft>
                <a:spcPct val="0"/>
              </a:spcAft>
              <a:buFont typeface="Arial" charset="0"/>
              <a:buNone/>
              <a:defRPr sz="2000" kern="1200" baseline="0">
                <a:solidFill>
                  <a:srgbClr val="94A66F"/>
                </a:solidFill>
                <a:latin typeface="Verdana" pitchFamily="34" charset="0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94A66F"/>
                </a:solidFill>
                <a:latin typeface="Verdana" pitchFamily="34" charset="0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800" kern="1200">
                <a:solidFill>
                  <a:srgbClr val="94A66F"/>
                </a:solidFill>
                <a:latin typeface="Verdana" pitchFamily="34" charset="0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rgbClr val="94A66F"/>
                </a:solidFill>
                <a:latin typeface="Verdana" pitchFamily="34" charset="0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rgbClr val="94A66F"/>
                </a:solidFill>
                <a:latin typeface="Verdana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C00000"/>
                </a:solidFill>
              </a:rPr>
              <a:t>Complex HTML document structures.</a:t>
            </a:r>
          </a:p>
          <a:p>
            <a:pPr marL="342900">
              <a:buFont typeface="Arial" panose="020B0604020202020204" pitchFamily="34" charset="0"/>
              <a:buChar char="•"/>
            </a:pPr>
            <a:endParaRPr lang="en-US" dirty="0">
              <a:solidFill>
                <a:srgbClr val="C00000"/>
              </a:solidFill>
            </a:endParaRPr>
          </a:p>
          <a:p>
            <a:pPr marL="342900">
              <a:buFont typeface="Arial" panose="020B0604020202020204" pitchFamily="34" charset="0"/>
              <a:buChar char="•"/>
            </a:pPr>
            <a:endParaRPr lang="en-US" dirty="0">
              <a:solidFill>
                <a:srgbClr val="C00000"/>
              </a:solidFill>
            </a:endParaRPr>
          </a:p>
          <a:p>
            <a:pPr marL="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C00000"/>
                </a:solidFill>
              </a:rPr>
              <a:t>The voice readers has not natural </a:t>
            </a:r>
            <a:r>
              <a:rPr lang="en-US" dirty="0" smtClean="0">
                <a:solidFill>
                  <a:srgbClr val="C00000"/>
                </a:solidFill>
              </a:rPr>
              <a:t>voice</a:t>
            </a:r>
          </a:p>
          <a:p>
            <a:pPr indent="0"/>
            <a:endParaRPr lang="en-US" dirty="0">
              <a:solidFill>
                <a:srgbClr val="C00000"/>
              </a:solidFill>
            </a:endParaRPr>
          </a:p>
          <a:p>
            <a:pPr marL="342900">
              <a:buFont typeface="Arial" panose="020B0604020202020204" pitchFamily="34" charset="0"/>
              <a:buChar char="•"/>
            </a:pPr>
            <a:endParaRPr lang="en-US" dirty="0">
              <a:solidFill>
                <a:srgbClr val="C00000"/>
              </a:solidFill>
            </a:endParaRPr>
          </a:p>
          <a:p>
            <a:pPr marL="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C00000"/>
                </a:solidFill>
              </a:rPr>
              <a:t>Is difficult to find readers in all computers</a:t>
            </a:r>
            <a:endParaRPr lang="es-CO" dirty="0">
              <a:solidFill>
                <a:srgbClr val="C00000"/>
              </a:solidFill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1619672" y="5313982"/>
            <a:ext cx="66768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5400" dirty="0" err="1" smtClean="0">
                <a:latin typeface="Impact" panose="020B0806030902050204" pitchFamily="34" charset="0"/>
              </a:rPr>
              <a:t>Client</a:t>
            </a:r>
            <a:r>
              <a:rPr lang="es-CO" sz="5400" dirty="0" smtClean="0">
                <a:latin typeface="Impact" panose="020B0806030902050204" pitchFamily="34" charset="0"/>
              </a:rPr>
              <a:t>          |        </a:t>
            </a:r>
            <a:r>
              <a:rPr lang="es-CO" sz="5400" dirty="0" err="1" smtClean="0">
                <a:latin typeface="Impact" panose="020B0806030902050204" pitchFamily="34" charset="0"/>
              </a:rPr>
              <a:t>End</a:t>
            </a:r>
            <a:r>
              <a:rPr lang="es-CO" sz="5400" dirty="0" smtClean="0">
                <a:latin typeface="Impact" panose="020B0806030902050204" pitchFamily="34" charset="0"/>
              </a:rPr>
              <a:t> </a:t>
            </a:r>
            <a:r>
              <a:rPr lang="es-CO" sz="5400" dirty="0" err="1" smtClean="0">
                <a:latin typeface="Impact" panose="020B0806030902050204" pitchFamily="34" charset="0"/>
              </a:rPr>
              <a:t>user</a:t>
            </a:r>
            <a:endParaRPr lang="es-CO" sz="5400" dirty="0"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6211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pie de página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s-CO" smtClean="0"/>
              <a:t>Grupo de investigación OSIRIS. </a:t>
            </a:r>
            <a:r>
              <a:rPr lang="en-US" smtClean="0"/>
              <a:t>Objects and Software for Informatics: Research, Inquiries and Studies</a:t>
            </a:r>
            <a:endParaRPr lang="es-CO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362"/>
          </a:xfrm>
          <a:prstGeom prst="rect">
            <a:avLst/>
          </a:prstGeom>
        </p:spPr>
      </p:pic>
      <p:sp>
        <p:nvSpPr>
          <p:cNvPr id="5" name="Título 1"/>
          <p:cNvSpPr txBox="1">
            <a:spLocks/>
          </p:cNvSpPr>
          <p:nvPr/>
        </p:nvSpPr>
        <p:spPr bwMode="auto">
          <a:xfrm>
            <a:off x="395536" y="487881"/>
            <a:ext cx="950505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800" i="1" kern="1200">
                <a:solidFill>
                  <a:srgbClr val="F5841F"/>
                </a:solidFill>
                <a:latin typeface="Verdana" pitchFamily="34" charset="0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000" dirty="0">
                <a:latin typeface="Broadway" panose="04040905080B02020502" pitchFamily="82" charset="0"/>
              </a:rPr>
              <a:t>which the final result</a:t>
            </a:r>
            <a:r>
              <a:rPr lang="en-US" sz="4000" dirty="0" smtClean="0">
                <a:latin typeface="Broadway" panose="04040905080B02020502" pitchFamily="82" charset="0"/>
              </a:rPr>
              <a:t>?</a:t>
            </a:r>
            <a:endParaRPr lang="es-CO" sz="4000" dirty="0">
              <a:latin typeface="Broadway" panose="04040905080B02020502" pitchFamily="82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827584" y="1800200"/>
            <a:ext cx="260654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 smtClean="0"/>
              <a:t>FREE  (CHEAP)</a:t>
            </a:r>
          </a:p>
          <a:p>
            <a:endParaRPr lang="es-CO" dirty="0"/>
          </a:p>
          <a:p>
            <a:endParaRPr lang="es-CO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 err="1" smtClean="0"/>
              <a:t>Easy</a:t>
            </a:r>
            <a:r>
              <a:rPr lang="es-CO" dirty="0" smtClean="0"/>
              <a:t> to use</a:t>
            </a:r>
          </a:p>
          <a:p>
            <a:endParaRPr lang="es-CO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 smtClean="0"/>
              <a:t>Browsers </a:t>
            </a:r>
            <a:r>
              <a:rPr lang="es-CO" dirty="0" err="1" smtClean="0"/>
              <a:t>compatibility</a:t>
            </a:r>
            <a:endParaRPr lang="es-CO" dirty="0" smtClean="0"/>
          </a:p>
          <a:p>
            <a:endParaRPr lang="es-CO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 err="1" smtClean="0"/>
              <a:t>Command</a:t>
            </a:r>
            <a:r>
              <a:rPr lang="es-CO" dirty="0" smtClean="0"/>
              <a:t> </a:t>
            </a:r>
            <a:r>
              <a:rPr lang="es-CO" dirty="0" err="1" smtClean="0"/>
              <a:t>Based</a:t>
            </a:r>
            <a:endParaRPr lang="es-CO" dirty="0"/>
          </a:p>
        </p:txBody>
      </p:sp>
      <p:sp>
        <p:nvSpPr>
          <p:cNvPr id="7" name="CuadroTexto 6"/>
          <p:cNvSpPr txBox="1"/>
          <p:nvPr/>
        </p:nvSpPr>
        <p:spPr>
          <a:xfrm>
            <a:off x="107504" y="5322546"/>
            <a:ext cx="91915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5400" dirty="0" smtClean="0">
                <a:latin typeface="Impact" panose="020B0806030902050204" pitchFamily="34" charset="0"/>
              </a:rPr>
              <a:t>USER EXPERIENCE   |      USABILITY</a:t>
            </a:r>
            <a:endParaRPr lang="es-CO" sz="5400" dirty="0"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3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ie de página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s-CO" smtClean="0"/>
              <a:t>Grupo de investigación OSIRIS. </a:t>
            </a:r>
            <a:r>
              <a:rPr lang="en-US" smtClean="0"/>
              <a:t>Objects and Software for Informatics: Research, Inquiries and Studies</a:t>
            </a:r>
            <a:endParaRPr lang="es-CO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0"/>
            <a:ext cx="4644008" cy="6079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247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ie de página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s-CO" smtClean="0"/>
              <a:t>Grupo de investigación OSIRIS. </a:t>
            </a:r>
            <a:r>
              <a:rPr lang="en-US" smtClean="0"/>
              <a:t>Objects and Software for Informatics: Research, Inquiries and Studies</a:t>
            </a:r>
            <a:endParaRPr lang="es-CO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0"/>
            <a:ext cx="7255045" cy="616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314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ie de página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s-CO" smtClean="0"/>
              <a:t>Grupo de investigación OSIRIS. </a:t>
            </a:r>
            <a:r>
              <a:rPr lang="en-US" smtClean="0"/>
              <a:t>Objects and Software for Informatics: Research, Inquiries and Studies</a:t>
            </a:r>
            <a:endParaRPr lang="es-CO" dirty="0"/>
          </a:p>
        </p:txBody>
      </p:sp>
      <p:pic>
        <p:nvPicPr>
          <p:cNvPr id="5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284216"/>
            <a:ext cx="2197720" cy="1723702"/>
          </a:xfrm>
          <a:prstGeom prst="rect">
            <a:avLst/>
          </a:prstGeom>
        </p:spPr>
      </p:pic>
      <p:pic>
        <p:nvPicPr>
          <p:cNvPr id="7" name="Picture 2" descr="http://tika.apache.org/ti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5" y="289163"/>
            <a:ext cx="2448087" cy="838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ajwebdesigner.in/blog/wp-content/uploads/2011/12/best-javascrip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88640"/>
            <a:ext cx="2331268" cy="1877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www.w3.org/html/logo/downloads/HTML5_Logo_256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57" y="2229032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www.hachisvertas.net/blog/01/wp-content/uploads/2012/01/gwt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322400"/>
            <a:ext cx="3024336" cy="1734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://glenndejaeger.files.wordpress.com/2010/06/vaadi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30" y="5146067"/>
            <a:ext cx="3960440" cy="959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utoShape 2" descr="data:image/jpeg;base64,/9j/4AAQSkZJRgABAQAAAQABAAD/2wCEAAkGBxQREBUUEhMVFRUSFBQUFRQUFRUVFhUXFRQYFxUYFBcYHCkgGBolGxYVITEhJSorLi4uFx8zODMsNygtLisBCgoKDg0OGxAQGzQmHyQ0LCw4Mi0tLC8sMjQ0NCwuLSwvNCwsLC8sLC0sLCwsNCwsLCw0NC0uLDQvLTQwLSw0LP/AABEIAPIA0AMBEQACEQEDEQH/xAAcAAEAAQUBAQAAAAAAAAAAAAAABQMEBgcIAgH/xABHEAABAwICBwUDCAcGBwEAAAABAAIDBBEFIQYHEjFBUWETInGBkTKhsQgUI0JScoLBM1NikqKy0RVjc7PS4SRDg5PCw/BU/8QAGwEBAAIDAQEAAAAAAAAAAAAAAAQFAgMGAQf/xAA2EQEAAgECAwUHAwMDBQAAAAAAAQIDBBEFITESIjJBURNhcYGRscEGFNFCUqEj4fAVMzRD8f/aAAwDAQACEQMRAD8A3igICAgICAgICAgICAgICAgICAgICAgICAgICAgICAgICAgICDxLK1jS5xDWtFy5xAAA4kncEGvdIdcuHUxLY3vqXjL6AAsB/wARxAI6t2kGHVXygX3+joWgftzEk+QYLIPtJ8oF1/paEEcSyYgjyLM/VBm+jet7DqwhhkdTvOQbUANafCQEt9SD0QZ603FxmDuKD6gICAgICAgICAgICAgICAgICAgjdIscioaaSondZkYubZucTk1rRxcTYf7IOWtOdPqrFZD2jjHCD3KdjjsNHAu+279o+QG5BiaAgIJ6g0cdNB2jd44IJ7QnWHWYRII3ky04NnQPO4c4XH2D03HiOIDpbR/G4a6nZUU7tqOQZcC0je1w4OByIQSKAgICAgICAgICAgICAgICAgIOfvlF6QF9TFRtPcgaJZBzkkuG3+6zMf4hQadQEBAQZDTaSOigbHHwGZ6oIesrXSm7rINgaj9LzRVwp5HfQVjgwgnJku6N45XNmnxBPshB00gICAgICAgICAgICAgICAgICDkTWdW9tjFa/lO6PyitEPcxBjLWE7gT4IPKAgIK8dFI5pc1jnNG8tBIHjbcgoIPrXEEEGxGYI3g9EHY2hGM/PcOpqgkF0sTdu27tG92T+NrkE4gICAgICAgICAgICAgICAgIOONJIHTYpUsYLukrJw0dXTOsg2DQanpezDmyPbJa9wBs3+7vI80GCaYYe+nkMVRH2dRGbEgWbKw+y8dd/oggIYi9wa0Xc4hrQN5JNgB5oN06M6nbRNdUM2nkXINw0X4AcfEoLnGNVTomGSk2opWi7S0nZNuDhusUGm8ce10pcGdm/MSx8GyNNnW6E524ZoI5B0h8navMmFyRk/oKh4b0a9rX/zF6DaaAgICAgICAgICAgICAgICAg5v0Bo2v0rkDxcMqa1wB5tMlvjfyQTGF6166oqJ5ojD2EHfFG5nffCCdotkGfabI6i5GVkF58oSOKehoauOxL3WY/dtRyx9oL/ugjlc80GHansDP9s0/bNBaGyyNsQ5pcxhtu4i9/JBsLXRrGqMPljpqMtZI6PtZJS1ry0FxaxrQ64v3XE3B4IL3Vnp2+pljgqJmz/OInSQybDY5Q+O3axSsZ3dxu1wAya7fkUGstfWCtpsV22CzamJspA3bYJY6w4eyD5lBrdB0B8muI/NKp3AzsaPFsdz/MEG40BAQEBAQEBAQEBAQEBAQEBBzNhtcKPS1z3Gzfn87D4Tuey56DtAfJBHY/olV4diklPAx1pRIIX2u18ElxmTxaCAeRHUX1Zs9MNJvedoZ0x2vO1WzKzBWYhSUtHUdo1tBFHH9H3Q57ImsJLnDPIGwG7aOZXL6v8AUGWJicNY2n15z/josaaKsR3pW+DaI0+HVsM0AnD2kgOPfiO20sLZBvAsemdlpxce1e02t2Z28p5T8mU6PFMcmN67cIqKmrZVRwOczsGRv2O/ZzXv4DO1nNztzV5ouNabURtM9m3pP4lDy6S9OnOFPUXolUPxGOrfG+OCnEhD3tLRI9zHRhrL7/aJJGQ2eoVvE7oq3+UFiYlxURtNxTwMY63B7i55Ho5iDWSDoP5Nk4NFVM4tqGvPg+MAfyFBuBAQEBAQEBAQEBAQEBAQEBAQctaw8HdPpDVQsyLpGuJ5B0bHE/xe9aNTqK4Mc3s2Ysc5LdmG4MMp5C1jqiV0z2Ma0Ofa4AAF7DK5tmeK4DiPEcmqvznkucWKuONqpJu9V+ON7Q2SONyvclu1bciHprFtphjbezGbKElSIiD2nZl5DQQ7ZLnHcAPrH1W7TavU4Zn2Fp2jn7vp0eXx0v4oc86wsH+aV8jO0dJ2n0u083ee0JJ2jxN75rueF6ydXp4yWjn0VGoxRjvtDGlYtDbnycMS2K6eA7p4A8fehfkP3ZHnyQdDoCAgICAgICAgICAgICAgICDnvTyb5vpRI61xOyHy+hY0e+P3qDxHT2z4JrXr1SNNkimTeWwsMxJkw7ps4DNp3+I5jqF88z6e+KefRc7r5aInYNsNF3GwHE5AeJWzFtvz5vJWbsQMmUDdsfrDcRDqDvf+HLqFvyRP/snb3ef+3z+kvI9ykI2QkySP2pCLbbrXsfqxt+q3oN9hck5rGJyZtseOOXpH59Z/5D3lHOWitZVS+TEZHPaW5NDQfs2y9919A4ZpZ02mrjnr1lTanJGTJvHRZYZgHziAvY/vhxGyd2VuPA5qe0LnRDEH4ZilPLIC3s5G9pf9W/uSEW391zvMIOvWm4uNxQfUBAQEBAQEBAQEBAQEBAQEHN+sLEGz6TgNzET4YSebmt73o5xH4UGY4phroHBwF25G35jkVVa/h0Z4m1OVvumafU9ju26fZf0NXG9oPayN5jbJ97rlcVmxZMdpiax9NvtstI2nnCrIadveedsjMGRzpLHm0OJDfKywj288q8vhy+xtCrTyy1JtENhn2yMz90fmrjQcBvk72XlCNm1Vaco5yyKg0XY0Xdm77Ts3evDyXWafSYcEbY67fdW5M18nilqPXzooYuyqmDu/o3kDmbtv53H4lJamscAxk0zzcbTHW2m8ctxHVBcaU4rHUOZ2YPdBuSLE3tl5W96DoXUppT8+w1sb3XmpLQv5lgH0T/No2b82OQbBQEBAQEBAQEBAQEBAQEBBimsjTBmF0TpLgzSXZTsOe1Jb2iPsN3nyG8hBz9qswOXEcWY43Ijf288hz4k5n7TnfnyQdLY3hTZI8hm0e5BruqwDv7lqvhx3ne1Yn5M65L15RKVwjRsEgloPjmvK6fFWd61j6PZzZJ5TLOaChbGOq3Na8QR+P4RHWU0kEouyVpael9xHUIOO8ewp9JUy08ntQvLD1tuPmLHzQWCDJtXeljsLrmTi5jPcmYPrRuOdv2gbOHUW3EoOt6OqZLG2SNweyRoexzcw5rhcEeSCsgICAgICAgICAgICAgscaxWKkp5J53BkcTdpx9wAHFxNgBxJCDk3TTSebFq0yvvZx2IIhuYy/caObje5PEngLAB0lqy0TbhtCxlh2sgD5ncS4jd4Dcgy5BYzYa1zroLmGAMGQQVUBAQc8/KLwPs6yGqaO7UMLHnhtxWtfqWkfuoNRICDc+obTzsnjDqh3ceSaZx+q9xJdETycTcftEjPaFg34gICAgICAgICAgICAg5s14acGtqjSQu/4emcQ626WYXDndWtzaPxHO4QY5qzoRJXNe8XbDZ34jk38z5IOsaWYPYHNNwQgqoKHzuP7bct9yBbxQVWPBFxmDxQeiUFrPiEbN7ggsZNI4RxQY1rQwtuKYRL2Xekh+njG87Ud9oDxYXD0QcsoCD0xxBBBIINwRkQRuIKDqTVDpx/adJsyn/iacBsv94PqyjxtY8iOAIQZ6gICAgICAgICAgIMJ1u6Vf2dhryx1pp/oYeYLh33j7rb58y1BynZBubU5oi+Wn7U5CRxNzyGQ+BPmg3ZhmGCEWDifggkEFu+iYX7ZaC4D/425oLhB8Iugj6zBYpd7fRBCVmiI3xnyQRVHLJRS94HYOThwI/qg0ZrN0cFBiDgwXgn+ngPAsebllx9k3HhZBAGkbI0uhJ2gLujdmbc2H6w96CPQTuhWkj8NrY6mO5DTsyM+3G722+mY5EA8EHX2H1jJ4mSxO2mSsa9jhxa4XB9CguEBAQEBAQEBAQEHNGu/GzW4t2DDeOkHZDltmzpj43s3/poMSwXBnV9dFSwj2nBtx9Voze8+Av7kHW+DYYylgZDELNjaGjyFkF6gICAgICAgta+hZM0tePPiEGsNa2iTpcLkyu+iJnid/d/wDObfls97xYg0BRQOPeabFpyQeaiNxu8jcbOtz5oLZBv/5O+lHaQyUMjruhvLDf9W499o+68g/j6INyICAgICAgICAgjdJMXbR0k1Q/dDG59vtEDut8S6w80HILahxEs7ztSSOcS47y55JcfUkoN2fJ40ZEcElc9vfmJjivvEbT3iPFw/hCDciAgICAgICAgIKdRCHscxwu17S0jmHCxHog40xKN1JUTwb+ymkjz5xvLb+5B8wV+1I5jsxK1w8wLg/FBGkIJvQnHjQV8FSCbRyDtAOMbu7ILce6TbrZB2Kx4cAQbggEEcQdyD0gICAgICAgINK/KK0n2Y4qCM96Qiaa3BgJETT4uBd+BvNBo6Xa7rLHoOZO5B2JojhYpaGngH/KiY0+Nru990EugIKFdUCONzz9VpKCqw3APMBB6QEBAQEBByfripeyxurFrBzmSDrtxMcT6koMVw6XZla7kUFGY94+J+KDwg6x1Q4uarB6Zzjd0TTA7j+iOy2/UsDD5oMyQEBAQEBAQWOO4qykppaiU9yFjnnmbDJo6k2A6kIOPsaxaStrJKiY3fNJtHkBua0dA0Bo6AIJrAaATY1SxHc6aC/g2zj8Cg61QEBBD6WPtSuH2ixvq4IJdosEH1AQEBAQEHMWvxgGMv6wwk/u2+ACDA8Np9t9juDXOPg1pKC1QEHQHya629LVw/q5mSf91mz/AOpBuNAQEBAQEBBr3XvG44LLs7myQl/VvaAfzFp8kHMLGneAbNsSbZDPK/JebxE7DPdADt4vh8w4ybDujgx1vUfBejqNAQEEJpd+hZ1mj/NBNoCAgICAgIOY9fWeNPAzPZQi34UGHx0z4IJC5jmvl2Y23FrNObt/OwHqgsJqKRgu5jgOZBt6oLdBvv5NNGRBWS8JJIYx4xNe4/5rUG6EBAQEBAQEEJpYyKanfTyt2hM3Zc29u7ffcbsxl4dFUcX4l+zx7V8dunu96TpsHtJ3npCBpKBkUYjjY1jALBjWgNt4LhrRly27d53n1lbRFaxtDXmlmjJw+ZuI0DABA8STU4yZZv12AeyBxAyG/gV03BuMWtaNPqJ5+Uz9p/EoGp00RHbo2xoRpnT4pB2kLrPaB2sLiNuMnmOLTwduK6pXskQEENpYwmnuPqPY70P+6CYBQfUBAQEHwlBFPxsX7rCRzJAv5Lnsn6gxxP8Ap0mY9d4hNrop25y501tU1RBiDqiR7XGq2jG5oIMbWWbs2O4gFve43O5WHD+IV1kW2rtMflpzYZxTHPq185xJuTcniVYtCvBXSM9l7h0vcehyQTMmHurnxilgvMY9qRkYs3IgF9jk3Mgcs1pz6jFgr28ttoZUpa87Vh0tqtwP5lhcERttkGSW1spJDtOabcWghv4Vljy0y17VJ3j1gtWaztMMsWxiICAgICCPxfF46Zl3nvH2GD23nk0fnuC0Z9RjwUm15bMeK2SdoY3G9zyXye283Ntw5NHQCw9/FfPtTqbavUzkt8vguaUjHTswrrIU5W3/ADUfPT+qGVfRpHTHC5sFrm1dE4xxyOJYW7mO3vicNxad4B4ZcLrs+C8S/dYuxee/X/Mev8/7qrVYPZ23jpLcerbWVDijBG+0VU0d6K+T7b3xE7x+zvHUZq7RWeIKc8Qe0tO45IPYFkH1AQEBBZYzUBlPISbfRvt47JtZYZPBPwllTxQxenluwHmAfcvmcZOxyX0xu0rrjfJLUMeQdhrSwcgb3z8V1/AZrGO0ec81frqzynya7XQK9Ughc9wa0FznGwAzJWNrRWN7TyexEzO0N+6sNGfmNLtSW7aezn/stHssHhcnxK4fimvrqc/Ke7XlH5lb4MPs67ectl4A72xw7p8ze/wCtf09ff2lY6d2frvv9oRtbHhn4pddKgCAgIIvHMSdCGtjAL5L2Lr7LWtttOIG/e0Wy39FW8T4hGjxdrbeZ5QkafB7W3PpCBnmlkHfmkP3Xdn/ACW991yGXjetydLbR7oWVdNir5LGHDI2u2g3vcySSfEneoGTU5snindviIjokI2rPDTbnLG0va3sQhJjeNhD6R4KysppIJNzxk7i1wza4eB9cxxWjT576TPGSvl/mPODJSMlezLm6tpZaSocx12SwPtdpIIc03DmkZ8iD4L6RgzUzY4yU6TzUlqzWdpbx1Ya4BMWU2IkNkNmx1GQa88BL9l37W49OO1i3KCgICAgICDC9PJXBjhwsfgsMvgn4Szx+OPjC0wt+1Czwsvl+eNskr5BY/gokBBaCHbwRcFTtJqppttLyYiY2lhE2r6EnIPb0DsvfdXteNZIjnMSizo8csm0U0MigdtNZnxcc3Hpcqs13E8mbu7t2PDTH4YZ42JVcaffxSz7SRwacRvIO59hfkRe1/VXvAs9dNlnHbpfbn7432j57/VE1dJvXePJkC7JViAgIMe0qFnwO59oz94NcP5Cud/UmPfT1t6Sn6Ce9MLGPcuVwzE1T7dXpbtnggICDy9q1ZadqHsS1hrh0X7WL55EO/CA2UD60fB1ubSfQ9Fcfp7iHs7/ALe88p6fH0+f3+KJrMO8duPJppdmrHWmqWvfPg9K6QkuDCwk5khji0XJ35AIMvQEBAQEGEayqpkcXeIBdZovxLjsgepC15p2x2n3Szx+OPjCM0dfeK3JfNdZHf3X0JUtuosb+T1T+bt5LLtWeK8TVuwVnfeXlpVVKYCTG4lcPxO3dkOXB3+r+q6Hh3F+zEYtRPwt/P8AP19UHPpd+9T6fwlwV0kTvzhAfV6CCA0uzbBb/wDQP8mVUf6g/wDD+cflM0P/AHJ+H8I2JcZp4WdlRSWIgICAgoTxggggEOBBBzBB3gjkoeWvYt2oZxzhgWA6o6GSqkZLLMLEyRxAgB8RPB1rktPdPH2T9Zd/wrXxq8EWnxRyn+fn/Km1GH2dtvJuTBsKipIGQQN2I4xZrbk+pOZKs2heoCAgILHGsXho4XT1EgjjYM3O9wAGbnHgBmUHNWP6YyYxisbiCyFj/oYidwaCdp9si82v0vYczF1tuzgtPub9NG+WG2NHmWYvnmrney6hOMassVIiGEy9WWyaw83AF7EbAgICCUwKQ7Tm/VtfwN+Hjn6LoOA5b9u2P+nbf4Tv5fH8IWsrG0W80yumV6nI+yCBxx19gciT52t8CfVcz+ps22KmP1nf6f8A1P0Fe9NljGVy+G0bbLC0PakMRAQEBB4kWjP0ZVReMMcGtkjdsywu243cjuIPNrhcEcitvDNXbTZ4tXp0mPWGOXFGSvZlkGi+mlNWt2Q9sc7cpIHuAe1w37IPtN5EcF9Fx3rkrFq9JUlqzWezLJFmxfHOA3m3ighsV0soqUXnqoWdDI0u8mi5Pog1vpRr3gjBbQxOmfwklBjjHI7Ptu8O74oNMaT6U1WIy9pVSl9r7LPZjYDwYwZDhnvNhclBeav6faqr8GsPqSAPddVnFr9nBt6ymaKu992/MHZaMLg8vPItUoFIjo1i9BAQEmdhUpITKe7u+19Xy5+Sn6Th2fU86xtX1n8ec/b3tOXPTH16+jIaKlbG2w3neeJXWaPR49LTs06z1nzn/norcuW2Sd5XCltS2nKCAxp2zZx9kZE8B48h1XMfqLRZcsVy0jeI5T/Kw0OSI3rKLFbHwePVcl7K8eSxe21jftBZf6kG0KrZweIXvtrx1edmFQSLONRHm87L0HLdGSsvNn2693h4pyOUfNeJjZlWEfij+4QsMEd5k0TrEiDaprxkXNztzacj7x6LvOEXmcMx6KvW12vEoWLSCqaLNqqho5CaQD3OVshKVRi08n6SeV/3pHu+JQWSAgIM41ZR96V3Vg/mJ/JUfGp7tY+P4WOhjxT8G68LkGyAuLycrbrBItct1bxswmH3aWU3h5s8ukAWuc0eT3srGbFRtbEYL3n6reHUngOqk6bTajU27NIeXtWkb2le0dCXZzHa/YHsDx4v88ui6rR8Fw4drZO9b39PorsurtblTlH+U/Tq5Q1/HuQe0FGZiCwnjQY/X6PwvN9jZPNhLPcMj5hRcuiwZPFVupqMlekoWo0bc39HM4dHgO94t8FAycFxT4Z2Sa66f6oWb6Kpj3Br/uusf4rKBl4HePDtLfXWY568nlmMPjNpGub94EDyO4qqz8MvTxV2SKZK28MpOmxprt6rr6W1ejNeCubzWr2Vx4mrwBkva4ZmeYx7E8S35qxw4HjCMT0Rq8TnaYo9iJrbdrLdjSSc9gW2nDqBbqux4dgtixd7rKp1eSL35eS9j1KSW71WwHpE4/FwVgiqzNSfOt9Kf8+1QXjNS8A9qpmPg1g+N0HyXU9TDdPP59n/AKUETW6orfoqrwD4/wDya78kHzANGZ8Pc/ttgseW7LmEkXF94IBGXwVPxfHM0rb5J+htzmrN6CtsFyWXFuskqzElFnDPkKVTi9gs66eZ6iwp3y1TrNJawGzn/k3mfgrvh/CfazvPKEfPqIxx72TYbQNibZgtzO8uPMniusw4aYa9mkbQqcmS153sloI1tYL+BiC9YEHpB8IQUZYUFlLAgtJaZBaSUqC3ko75EXHIp1EVU6NRuzaDGebMh+7u9LKDm4fgyeW3wSaarJX3/FGz4FUs9gtkHQ7LvQ5e9VWbg1o8HNLpraT4uS0+YVZy7F/mWget1GjhWbfwtv7nF/cncC0Z2CJJrOk4AZtZ/V3Xh71d6PQVw963Ofsg59VN+7XoyaOnViiLplMg9mjQUpKZBaS0yC1fSoLKuwoSsLHbjxG8HgR1WvLjrkpNbdJZ0vNLdqGLTaPVMZ7oEg4FpAPmHH+qoM3CskT3eazprMc9eTw3Dqr9S/1aPzWj/peb+1n+5xf3JCh0XlkN5yGt+y03cehO4e9TdPwnad8jRk1sbbUZbS0IY0Na0ADIAcFeVrFY2jorpmZneV9FTr14vYYEF3HHZBUQEBAQeXMBQUnU4QUX0iCk6jQeDRoPgo0HttGgqtpEFZlOgrNYAg9WQU3RAoKL6VBRdSIKRo0Hn5mg+ijQVG0iCsylQV2QgIKgCD6gICAgICAgICBZAsgICAgICAgICBZB8sgAIPqAgICAgIC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85929" y="2066458"/>
            <a:ext cx="1981200" cy="2305050"/>
          </a:xfrm>
          <a:prstGeom prst="rect">
            <a:avLst/>
          </a:prstGeom>
        </p:spPr>
      </p:pic>
      <p:sp>
        <p:nvSpPr>
          <p:cNvPr id="14" name="AutoShape 4" descr="data:image/jpeg;base64,/9j/4AAQSkZJRgABAQAAAQABAAD/2wCEAAkGBxISEhUSEhQWFhQXGB0VGRgYGRofHBgcHhwfHh4ZHyAdHyggGhwnHBwdJDEiJSkrLi4uHB8zODMtNygtLi0BCgoKDg0OGhAQGy8mICQvLC4uNzQsLywsLCwvLSwsLCwsLCwsLCw0LCwsLCwsNCwsLCwsLCwsLCwsLCwsLCwsLP/AABEIAKAA8AMBEQACEQEDEQH/xAAcAAEAAwEAAwEAAAAAAAAAAAAABQYHBAIDCAH/xABJEAABAwIDBQUEBwQGCQUAAAABAAIDBBEFBiEHEjFBURMiYXGBFDJCkSNSYpKhsdEVU4LBFzNDcqKyCBZUVZPS0/DxJGOUs8L/xAAaAQEAAwEBAQAAAAAAAAAAAAAAAwQFAgEG/8QANBEAAgIBAQYDBgYCAwEAAAAAAAECAxEEBRIhMUFRE2FxIjKRodHwFEJSgbHhwfEjM1MV/9oADAMBAAIRAxEAPwDcUAQBAEAQBAEAQBAEAQBAEAQHrknY0ta5zQ52jQSAXW1Nhz06ID2IAgCAIAgCAIAgCA8GzNLi0OBcACW3FwDexI4gGx+RQHmgCAIAgCAIAgCAIAgCAIAgCAIAgCAIAgPn3bfPJWYj7PEdKSndLoeejneRsG/ILmUlHGT1LJzZB2zVFMWw1154dB2l/pWDqT/aDz18TwXR4fQOGYhFURNmheHxvF2uadCgOpAEAQBAEB6qmoZGx0kjg1jRvOc42AA5koDB9oO2mSQugw3uR8DOR3nf3AfdHidT4ID0bEppoMU3JnFxq6btSXEkm53gTfi7Q/NcxkpZx6HrWD6EXR4EAQBAEAQBAEAQBAEAQBAEAQBAEAQBAYblBoqsbxaR4u3vwny3uz/FrCs7aM3GEcdyehZbMex/CX0lRLTye9G4tv8AWHJw8CLFXq5qcVJdSGSw8Fs2TZ6dhtSGSEmlmcBIL6MPASjpbn1A8Auzw+pwgCAIAgCA+ads2f3VszqSB1qWJxBsdJXj4j1aDw5c+iAoeXsIfV1EdPH7z3AXtfdHNx8ANVxZYq4uT6HsY7zwjZMajZTZgwvdFm9mIwPDvsA/JUtnTcoPPcmvWGjbloEAQBAEAQBAEAQBAEAQBAEAQBAEAQBAEBhOxh29VYo88TI0/N8pKydqPhFepa03Nk5tLyCMRaJYSGVLBYX4SN5NceRHI+J9K2j1ng+zLl/BJdVvcVzMbgyFib3mMUsgLTYkgBvo4mzvQlbD1VKWd5FTw59jRIcqZila1kleYmtAa0NlcLACwH0YF9Oqry2jSuWWSLTzPGTZBUy/1+JOcfFj3/5pAoXtSPSPzOlpn3MhxGifBK+GQWfG4scPEG3yWnCSlFSXUrtYeGabl/ZA+anhqPazE+Rgfu9lfdvqBftBy8FnWbSUJuO7y8/6J46dtZySp2dYtEPoMUfboXytHyDiEW06+qYemkUnEdluJxaiISD/ANtwP4GxViGupl1OHTNdDUtmGRP2ewzTWdUyCxtwjb9UHmTzPkOWuZrdX4r3Y8l8yzTVu8XzIXag/cxbCn9JGfhM0/zVvZf/AFy9SHU+8jdlplcIAgCAIAgCAIAgCAIDhrMZpojaWeJh6OkaD8iUB6IMyUT9G1UBPQSs/VAR2dM80mGRsknJcZPcZHYufbiRcgAC41JQFZwjbdhkzt2QTQeL2gt+bCbeoCA0LDcRhqGCWCRkjDwcwgj8OaA6kAQBAYRsbG5W4nEeIkH+F8g/msrai9mL9SzpnxZq6xi4EBA47nGho3bk87Wv+oLucPMDUKevTW2LMURysjHmzrwLHqasYX00rZANHW4tvwuDqFzZTOt4msHUZqXIzHa1k8y11LLELCpeIXkD3XD4vHuXP8BWlodTu1ST/Lx+/vqVrq8yWOpr8UYaA1os0AADoBoAslvPEtI8l4ehAEBk214XxHDB9sf/AGsW3sv3JepT1PvI3laZWCAIAgCAIAgCAICvZ1zhTYZD2s5u43EcY96QjkPAXFzyugMvp4sdx8doZPYqJ3ugbw3m+lnSDxJAKAmcN2D0DAO2mnldbUgtY30ABI+8UB1z7DsLcLAzs8RIP/00hAYrtNyszDa000TnuZuNe1z7XN734AA6jogKmgJXLuYqqhl7WlldG7S4HuvA5OHBwQH0rs02jQ4qwscBFVMF3R30cPrs6jqOI8eKAvKAIDC8mN7DMOJQn4y949XiT8nLO2lHNSfZk+nftGqLCLxCZwqaplM72OMvncQxpFu5vaF5vyCn08YOf/I+BxY3j2T0ZVyhT0TBZokmOskzhd73czc6gXJXt+pna+y6I8hWooh6yBtLjdO6IBoqoXskA0DnMIIcR14KaLc9NJP8rRw1u2LHUu74wbXANjcX5HqqSeCY814enNiFfFAwyTPbGwcXONh/5XUYSm8RWTxtLiypHaXTOJ9ngq6kDQuhhJA+ZCt/gZr3ml6si8ZdE2XUKkTGW7Q2GTG8KjGtnscfLtbn8Grb2Z/1v1KWp95G5rTK4QBAEAQBAEAQHLidfHTxSTyndjjaXuPgBdAYvkTBpMerZMVr2/8Ap2O3IYTq021DdeLW8zbvOPmEBuIFtAgP1AEBCZnynR4gwNqog/d913Bzb9HDUeSAzfENgNM7+oq5Y/77Gv8AyLEBywf6PjAe/XuI6NgDT8zIfyQFxynsooKCVs7O1kmYbte9/DS2gaAPndAXxAEB857YKeopsbbLSlzJZ2MLC02LnHuW6G5AFiuLIwcXv8j2LafAvGUcbxR1o6+icOXbMcy38TN6/qPksG+qhca5/sXoSnyki6KkTHJ+1IP30X32/qu/Dl2ZzvIpmKV0MuN0v0jN2Gne8u3m2u42Ave17K5CMo6aXDm0Qtp2Iuf7Ug/fRffb+qp+HLsybeXcftSD99F99v6p4cuzG8jP8GdDitS+tq3x+zROMdLC9zQDbjK5pOpJ4Aj8tb9m9RBVwXF83/ggjib3ny6GiUtTE7uxvYQ0cGFpsPIcAs+UZLmTproenFMWgpm788rI29XEC/kOJ9F7CuU3iKyHJLmZpl/Eo8TzJDNASYoYyQSLX3WkHQ6jV34L6HR1Sqq3ZcyhbJSllG8K0RhAEAQBAEAQBAZV/pDYwYqGKmae9USWNuJYyxI+8WIDQMr4O2jpIaZv9mwNNubrd4+pugJVAEAQBAEAQH4SgKXmTalhlHdrpu1kHwQ2efIm+6PUoCh1G1jFKzSgohGzlI8l3he5DW+gvZQ26iqr35JHcYSl7qKVnejxMtZW1k4kfG4Nba149bgiwAtvW+ar0a+m+bhHsdzolBbzNfybnJmIMBEM0bra7zDuE8914G6fWx8Fk6jTOl80/wCfgWq7N5FnVUlKoNnGF/7M35u/VW/xt/6iLwYdip5IyjQ1ktZOYGmmEvZQDW1mX3ng8w4kW9Va1OotrjGOeOMsirrjJt44Fs/o5wv/AGZvzP6qr+Nv/US+DDsQ+cMjYfBRVE0VM0SMjLmnU2I58VLRqrZWRi5cMnFlUVFtI6Mv5Aw2SlgkdA1znRMcXXOpLQTz6rm3V3KbSfU9jVBpcCx4Hlikoy51NEIy8AOsTqBw4qvZfZZwk8kkYRjyO7EIIC0unbGWN4mQNIA/i4LiDlnET2WOpQtglIJqivxAMDI3P7KNoAAAJLyLDhZvZ/Mr6mEd2KRmt5eTZ10eBAEAQBAEAQBAY3tv1xHCGu9ztfzkiv8AhZAbIgCAIAgCA/HuABJIAGpJ4AdUBmWcts1HSXjph7VLw7ptG3zdrveTRy4hAYrmvaBX4hcTzERn+yj7rPW3vet0BMbKqank7USRNdKwhzS4X7p00B6Ef4gsTa9t1e7uSwn/ACXNLGMs5XE01fO8y+cWNYeKiCSE/G0gHoeR+an0t3g2xn2/g4shvxaOLYhjRdBLRSXElO64B47ribj+FwP3gtzaVS3lYupT08uG6zTVllkg87S1DaKb2WMyTFu6ADqAdC4dSBfQKfTqDsW+8I4szuvBnmQ851DYG0lJhvaGAWePaGtdf4nFrmA6m/ktDU6aDlvznjPl/ZXrseMJFn/1pxb/AHO7/wCSz/lVb8PR/wCvyJPEn+n5kTmTP1XBERWYWGRyAssall3AixAAYTwPG2ilp0lc5exZxXkcytklxj8yc2UOqfYGMqInR7htGXcXR8QbcRbhqNdFBrtzxW4vPf1O6c7vEuSpkxme22ipG0onkaTUFwji77uJ1Jte1gB06dVp7NlNz3Vy6lbUKOM9TRdm2Aew4dBARZ+7vyf33akenD0W2UyzoAgCAIAgCAIAgMf/ANIyid2FHVsJvBK5vlvhpDvQxgeqA1jDqxs0UczPdkY148nC/wDNAdCAIAgKhnnaHR4Y0iR3aT2u2FhG8em8fgHifQFAYVnvNOLYhGJZmPipDq2NgIZbkXc3ebtOih/EVb/h7yz2O9yWN7HA79k9RAWPZuNE7dd/m5p6Hlbh6hYu2Vamnn2X08y3pN3txJDNOQoqi8kFopeJFu4/zHwnxCr6Pak6vZs4r5okt0ylxjwZTspmWgxBkczSzf8AozfgQ7gRyIvbVaut3NVpXKDzjj8CrVmuzEjY18oaZVMVwmR8z3DEjCCdIxu9zQaavHnw5rTpvjGtJ058+/yK84Nyb38FNxujloJ2VEdY5/aEtfLHuh7eFxYON7jXiL29VtaS5amtwlDGOj5eXQp2wdcsp5NRy9gsgmhl/bTqhlw7siG/SAjQf1hPjw5KjbYt1x8LH36E0IvKe8X9UCwVrM+TYKsiYEwVLdW1EejgR9bhvDz5X1VmnUyr9nmuxFOtS49Shv2l1kAfTHsKiRjgwVbXHsm3uA54AtfTqOB4q9+BrlifFLt1/Yh8aS4fMuGWcmxB4rKqUVlS6xEpsWNHIRjgAOv5KpdqXjw4LdXb6ksK17z4suKpkxRMfwKWSoke3GHU4JFoRu9zQaayDz4Dir1VsVBJ1Z8/tEEovPvFAw/Bn4liD4X4kTFS3LaiUN9649xpeAbubxvwbdbNEFGOd3DZUm23zyalgOXZ46iJ7sddUBrrmE7v0n2dJT+RU5waQgCAIAgCAIAgCAgM94F7dQz03xOZdl/rt1b+IQFR2DZi9ooTSv0lpTuEHjuG+6fQgtPkOqA01AeMkgaC5xAaBckmwAHMnkEBiW0LbE52/T4WCQ0HfqLE2HAlgtoPtn06rxtLmCk7L6WKeaaScdpM2z2l5vxJ3nG/F17anqsna91tcIqDwnnPctaWEZN5NSK+YNEgpcrwiZtRB9DK067o7rxza5viOYV1a2x1uuz2l81+5E6Y729HgydVIlOLFcKiqWbkzQ4cjzaeoPEFTU3zplvQZzOCmsM7GjTjfx6qJnRCV2UqOaR0skV3uNybnXl1VuvX31xUYy4IilRCTy0cs+Q6FzS0R7pIsHAm4PXipobU1EZJt5Rw9NBrgQ2zCkp6evNLWRgVLHb0EtyATb3ehuNR6hbOrnK2lWVP2XzKlSUZ7suZuSxC6VzNeW5K50bDUPjpQD2sTBYy6iw3uTeNx+ulmi9VJvdzLo+xHODl14EpRYNTww+zxxMbDaxZYWd1v1PiVFK2cpbzfE6UUlggMOye+jqGvopzHTOdeWnfdzeesevdN/8AvQBTz1KshixZfR/U4Vbi/ZfAtyqEpkO1yhoxII4YO1xCqcODjdo0aDa9rm1h6nlrs7P8WS4v2V8ynfur1Lrl3Y7h8dPG2pi7We15H7zgC48QLHgOC1SsTeGbNcMp5WTxQbsjDvNO87Q/NAW5AEAQBAEAQBAEAQGI52idgWLx4nE0mmqSWzNb9Y6vHS598dSHIDX6jGadlP7U6Vog3Q/tL6bp4Edb9EBhGZsz1ePymCnvBQMPeJ+Pxd9Y8wzgOfJVdVq69PHMufRdySuqVjwixYJgkNLH2cTbA+8Txf4uPP8AJfKanVWaiW9N+i6I066owWEcVLliKGqFTB3Lgtez4XA8x9U39PJST1s7KfCs49n1OVSoz3oktiNY2GJ8r77rGlxtx0Vemp2zUFzZJOSim2eGE4iyoibNHfcde1xY6aL2+iVM3CXMQmprKOtQnQQBAEAQFdzjloVbA5h3J49Y3cL890nlrwPI+q0tn678PLdl7r+XmV76d9ZXMltnWejU3o6z6Osj7ve07W3Pwf1HPiPC9q9Iof8AJXxi/l/RDVbn2Zcy/rPLAQBAVfPecosNhubOmcPo478ftHo0fjwVrS6aV0vLqRWWKCOXZRkmVr3YpiHeq5u8xrhrE08yOTiLC3wgeOn0UYqKUVyRQby8s1JdHgQBAEAQBAEAQBAEAQEJnSgpp6KeOrIbBuEuefgtqHjxB1CA+XMLq5KswYdNVEUrHuLAeBJPIHmeAvwufJQ6iyVdbnFZaO4RUpJNmyUNFHCxsUTQ1jdAB/3qfFfGW2ztk5zeWa0YqKwj3qI6CAqm02r3KFzb2Mjms/mfwBWrseG9qM9k/oVtU8QJvL1L2VNDH0jb8yLn8Sqmsnv3zfmS1LEEiQVUkCAIAgCAICt5tyq2rAkjPZ1DNWvGl7agG2vkeIWnodoOj2J8Y/x99ivdQp8VzPLKm0p8L/ZMVBZI3QTcj/fA/wAw0Wldoo2R8Sh5X3y+hXhc4vdmalDK17Q5hDmkXBBuCOoI4rLaaeGWU8lHzxtHho7wU9p6o90Nbq1hOnetxd9ka+Sv6bQys9qXBfyQ2XKPBcz92d7OZXTftLFj2lQ4h0cTtdzo53LeHJo0b58NyEIwW7FcCk228s1pdHgQBAEAQBAEAQBAEAQHi94aC5xAAFyToABzPQID5/ztmOXHar2SlcW0MJu944PP1z157o8z5VtVqoaeG9L9l3JK63Y8I6ccybBNTNgjaGOjH0bvHmHdQTx8dV89p9p2Quc7OKfPy9C9Zp4uGI9DiybmdxcaOs7lQzugu+O3I/atz5hTa/QLHjU8Yvt/K++BzRf+SfMs8mK07dHTRA9C9v6rMWnufKL+BYdkV1PAY1Tfv4vvt/VevS3L8j+A8WHcpW1Otjljp445GO3pCTuuBtYAC9jp7y2di1Si5uSa5dPUqauSaWPM0QW5cPBYEs59rmXl5BcgIAgCAIAgCAjcdwKCrZuTNvb3XD3m+R/lwVrS6uzTyzDl26EdlUbFxKK3LOK0pNPSzu7CXRzmu3QOpIuS0n7PFb0doaW2PiTWGvj+3cpOi2L3VyJfZ0KfB8Q3K+Nh7UDsao8IyOI10F7i54jTkVd02qhqIb0P9ENlbreGfRCskYQBAEAQBAEAQBAEAQBAYttdzfJVTfsehNyTaoeDppxjuOAHxeg63jttjVBzk+COoxcnhDCMNgoKfdBDWtG897tN483H9F8jffZq7c49EakIRqiV/wD1pq66U0+FQOkI4yEaAdddGjxcdei1tNseK43PL7Ll8SrZq2+EDun2J19Qx01TWRmo3e6zdLgSODS+4DR5NK2a641x3YLCKkpOTyzIcSw+WnldDMx0cjDZzXcQf5+a7PDlQH6EBvcmwaO4fTV8kYOoJjDjblq17EBzybKsZhBMGINk6B5eD/i3gPmq89JRPnBfAkVs1yZw1NBmOm9+mZO0cSyzv8pDj6BVLNk6eXJNEkdVYiPbtDMTuzq6SWF3TW/q14aQPmqVmxH+SfxX+V9CaOs7on8OzbRTe7M0Ho/un8Vn27O1FfOOfTiTxvrl1JsG+o4Kk008MmC8AQBAfj3hoJJsALk+C9SbeEDOcTy9V4nOZZPoIB3Yw8d7d67ump4626Leq1dGir3I+1Lrjln1KUqp3Sy+CLts7znJQzNwvEXdzQU050BHAMcTy5A8uHQrZ0+ohfBTh/oqTg4PDNkUxwEAQBAEAQBAEAQBAUDa5nn9nQCGHWrnBbGBqWDgX+dzYDmfIoCi5Ny82ihMkp+meN6Rx+Ecd2/hxJ5lfK7Q1b1NihDkuXmzToqVccvmRuFYXPmGqLGudFQQkbzrau8r6F5A0v7o1PQ7mh0UdPDj7z5/QpXXOx+RveB4LT0cTYKaNscbeQ5nqTxcfEq8QkggKftCyBT4pF3vo52j6OUDUfZd9Zv5ckB8w5ly9UUExgqWbrxqDxa4fWaeYQEUgPrbZZjza3DYHggvY0QyDo5gA/EWPqgLagCA9NVSxyt3ZGNe3o5oI+RQFMxzZNhVTf6DsXa96E7vHnbVpPmEBSavY5XUpLsOrrjj2cgLfyu1x8bBRW0V2rE4pnUZyjyZCVmYcTw82xGjdu3t2jdB94XYT4aFZd2xq5ca3j5osw1cl7yyTWD5vpKiwbIGuPwv7p8uh9Csm/Z19XTK8uJahqIS6k6qBMEB6K2sZE3febDkACST0AGpPgFJXXKx4ieSkorLM+zDS4hiZaG0/YwNN29pYOJOlzzGnL81uaWzTaJPM96T545ffmUrI2XPlhGgbMc7ywyDCsSNpWgCCUnSQcAwk8T0PPhxGuzTdG2CnDkVJxcXhmtqU5CAIAgCAIAgCAjswYzFR08lTMbMjbvHqTyaPEnQeaAwfLMU2IVUmK1Y1cbQt5NA6X5NGg6m588Xa2s3I+DDm+fp2/cuaWrL32ee0ivfuRUcIvLUuDbDiRcAN/icQPQqrsbTqU3a+nL1/r/JJq54SiuptmT8vR4fSRUsdu4O8767z7zvU/hZfSGeTSAIAgIfNGWabEITDUsDh8Lh7zD9Zp5H8+aA+aNoGzmqwt28fpacmzZmjQdA8fAfwKA5ch56qcKfI6ENe2QAOY++7ccHaa3Fz80Ba6XbtiDXXfFA9v1bOH4goDb8kZqhxOlbUxAt13XsJuWPFiW358QQeYIQE+gCAID8e0EEEAg6EHmgKNmbZRhlZc9l2Eh+OGzdfFtt0/JAZ/WbPsaw0XpJRVwj4LWNvBjibfwuVW/R03e/Hj36kkLZw5M4sM2gR75iq4nU8oNjcGwPiCA5h8CPVYuo2NOPGp5/n7+Bchq0+ElguFPUMkaHscHNPAtNx+CyJwlB7slhlpNNZR7FwekNmjL0dbFuO7r23LH21af5tPMK7otZLTTzzT5r76kV1SsXmTmy7Pcj3/s3EO7Vx6RvJ/rmjx5utrf4h4gr66uyNkVKLymZUouLwzUF2eBAEAQBAEAQGFbVMVdimIMwyFxEEB3pnDm/n90aDxceir6nUKitzf2zuuDnLBPU8LWNaxgAa0BoA5AL4yc5Tk5S5s10klhFcy3CKnMjA7hBGXgeIb+rrr6vZcN3TR8+Jmal5sZvS0CAIAgCAID1zwte0se0Oa4WLSLgjoQeKAzTENhuGSSOe19REHG+4xzN1vlvMJt6oDm/oEw79/V/ei/6aAuWRslwYVHJFA+V7ZHB57QtJBAtputCAsyAIAgCAIAgIfMOWKSubuVULJOQcRZzfJw1HoUBlWMbHqqkcZsJqT1MUhsT4b3uv8iB5lR20wtW7NZR1Gbi8pkDT53lp5PZ8Sp3wyDi4A/Mt6acWkhYmo2N1pf7P6lyGr/Ui40VbHM3fie17erTf/wsSyqdT3ZrDLcZKSyiKzVl5tWwOadyePvRyDQgjUC41tf5HVXNBrnp5Yfuvn9SK6lWLzPbQbScajY1suHtlLRZzt7dc63PQkXPgF9KtZQ/zoz/AAp9iawbbTSueIq2CWjkP17ub4XO61w+7bxViMlJZTyjhprmaXS1LJWNkjcHscLtc03BHUEL08PagCAIDjxiWRkEroW70ojcWN6usd0fNAfOmXsv45SGRzaBz3yG7nvsXHjz3upJPVVdVpIahJTb4Etdrr5Ezv5g/wB3fl/zqn/8ejz+JL+Lmd2zPAsSZi5q6ulfE2SNzXHTdBsLcyfhWlTUqoKEeSK85OTyzcFIchAEAQBAEAQBAEAQBAEAQBAEAQBAcGMYNT1bOzqYmSs6OANvEHiD5IDJsf2NywPM+EVDmH9y8/gHcx4OHquLK4WR3ZrKPYycXlFdp86S00ns+JwOhkHxW0PiR08WkhYep2N1pf7P6l2vV9JllbmCkIuKiKx+0FlPRahfkZZ8aHc5sSrMPqGGOaWF7fFwuPEHiD4hTUVaumW9CLRxOVU1htEVsyzAcNxEUInE1HUOAYbg7j3aNOmgJPdIHG4K+ootlZBSksPqjOnFReE8n0GpjgIAgCAIAgCAIAgCAIAgCAIAgCAIAgCAIAgCAIAgCAICPxrBaerj7KpiZKzo4Xt4g8QfEICmf0L4R+6k/wCK/wDVAP6F8I/dSf8AFf8AqgOjDtkmFQSxzRxP343tkbeRxAc03BtfXUIC9oAgCA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1076" y="259046"/>
            <a:ext cx="22860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81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ie de página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s-CO" smtClean="0"/>
              <a:t>Grupo de investigación OSIRIS. </a:t>
            </a:r>
            <a:r>
              <a:rPr lang="en-US" smtClean="0"/>
              <a:t>Objects and Software for Informatics: Research, Inquiries and Studies</a:t>
            </a:r>
            <a:endParaRPr lang="es-CO" dirty="0"/>
          </a:p>
        </p:txBody>
      </p:sp>
      <p:graphicFrame>
        <p:nvGraphicFramePr>
          <p:cNvPr id="5" name="Grá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77674000"/>
              </p:ext>
            </p:extLst>
          </p:nvPr>
        </p:nvGraphicFramePr>
        <p:xfrm>
          <a:off x="1" y="23045"/>
          <a:ext cx="3347864" cy="30722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Grá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2831245"/>
              </p:ext>
            </p:extLst>
          </p:nvPr>
        </p:nvGraphicFramePr>
        <p:xfrm>
          <a:off x="5508104" y="0"/>
          <a:ext cx="3632645" cy="3131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Grá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4393490"/>
              </p:ext>
            </p:extLst>
          </p:nvPr>
        </p:nvGraphicFramePr>
        <p:xfrm>
          <a:off x="2843808" y="2996952"/>
          <a:ext cx="3684194" cy="31888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11924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ie de página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s-CO" smtClean="0"/>
              <a:t>Grupo de investigación OSIRIS. </a:t>
            </a:r>
            <a:r>
              <a:rPr lang="en-US" smtClean="0"/>
              <a:t>Objects and Software for Informatics: Research, Inquiries and Studies</a:t>
            </a:r>
            <a:endParaRPr lang="es-CO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091"/>
            <a:ext cx="9144000" cy="522170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373217"/>
            <a:ext cx="9144000" cy="1568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18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ie de página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s-CO" smtClean="0"/>
              <a:t>Grupo de investigación OSIRIS. </a:t>
            </a:r>
            <a:r>
              <a:rPr lang="en-US" smtClean="0"/>
              <a:t>Objects and Software for Informatics: Research, Inquiries and Studies</a:t>
            </a:r>
            <a:endParaRPr lang="es-CO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784" y="2960353"/>
            <a:ext cx="3352800" cy="2476500"/>
          </a:xfrm>
          <a:prstGeom prst="rect">
            <a:avLst/>
          </a:prstGeom>
        </p:spPr>
      </p:pic>
      <p:sp>
        <p:nvSpPr>
          <p:cNvPr id="7" name="Título 1"/>
          <p:cNvSpPr txBox="1">
            <a:spLocks/>
          </p:cNvSpPr>
          <p:nvPr/>
        </p:nvSpPr>
        <p:spPr bwMode="auto">
          <a:xfrm>
            <a:off x="4499992" y="4223201"/>
            <a:ext cx="424847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800" i="1" kern="1200">
                <a:solidFill>
                  <a:srgbClr val="F5841F"/>
                </a:solidFill>
                <a:latin typeface="Verdana" pitchFamily="34" charset="0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400" dirty="0" smtClean="0">
                <a:latin typeface="Broadway" panose="04040905080B02020502" pitchFamily="82" charset="0"/>
              </a:rPr>
              <a:t>02/03	/2014</a:t>
            </a:r>
            <a:endParaRPr lang="es-CO" sz="4400" dirty="0">
              <a:latin typeface="Broadway" panose="04040905080B02020502" pitchFamily="82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346879" cy="6858000"/>
          </a:xfrm>
          <a:prstGeom prst="rect">
            <a:avLst/>
          </a:prstGeom>
        </p:spPr>
      </p:pic>
      <p:sp>
        <p:nvSpPr>
          <p:cNvPr id="9" name="Título 1"/>
          <p:cNvSpPr txBox="1">
            <a:spLocks/>
          </p:cNvSpPr>
          <p:nvPr/>
        </p:nvSpPr>
        <p:spPr bwMode="auto">
          <a:xfrm>
            <a:off x="3275856" y="153906"/>
            <a:ext cx="5472608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800" i="1" kern="1200">
                <a:solidFill>
                  <a:srgbClr val="F5841F"/>
                </a:solidFill>
                <a:latin typeface="Verdana" pitchFamily="34" charset="0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4400" dirty="0" smtClean="0">
                <a:latin typeface="Broadway" panose="04040905080B02020502" pitchFamily="82" charset="0"/>
              </a:rPr>
              <a:t>MINTIC</a:t>
            </a:r>
          </a:p>
          <a:p>
            <a:r>
              <a:rPr lang="en-US" sz="4400" dirty="0" smtClean="0">
                <a:latin typeface="Broadway" panose="04040905080B02020502" pitchFamily="82" charset="0"/>
              </a:rPr>
              <a:t>spend</a:t>
            </a:r>
          </a:p>
          <a:p>
            <a:r>
              <a:rPr lang="en-US" sz="4400" dirty="0" smtClean="0">
                <a:latin typeface="Broadway" panose="04040905080B02020502" pitchFamily="82" charset="0"/>
              </a:rPr>
              <a:t>$ 6.100 Millions</a:t>
            </a:r>
            <a:endParaRPr lang="es-CO" sz="4400" dirty="0"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59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ie de página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es-CO" smtClean="0"/>
              <a:t>Grupo de investigación OSIRIS. </a:t>
            </a:r>
            <a:r>
              <a:rPr lang="en-US" smtClean="0"/>
              <a:t>Objects and Software for Informatics: Research, Inquiries and Studies</a:t>
            </a:r>
            <a:endParaRPr lang="es-CO" dirty="0"/>
          </a:p>
        </p:txBody>
      </p:sp>
      <p:sp>
        <p:nvSpPr>
          <p:cNvPr id="6" name="CuadroTexto 5"/>
          <p:cNvSpPr txBox="1"/>
          <p:nvPr/>
        </p:nvSpPr>
        <p:spPr>
          <a:xfrm>
            <a:off x="467544" y="908720"/>
            <a:ext cx="820891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400" dirty="0">
                <a:solidFill>
                  <a:srgbClr val="FF0000"/>
                </a:solidFill>
              </a:rPr>
              <a:t>SEUX</a:t>
            </a:r>
            <a:r>
              <a:rPr lang="en-US" sz="44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4400" dirty="0" smtClean="0">
                <a:solidFill>
                  <a:schemeClr val="accent3">
                    <a:lumMod val="75000"/>
                  </a:schemeClr>
                </a:solidFill>
              </a:rPr>
              <a:t>intends to </a:t>
            </a:r>
            <a:r>
              <a:rPr lang="en-US" sz="4400" dirty="0">
                <a:solidFill>
                  <a:schemeClr val="accent3">
                    <a:lumMod val="75000"/>
                  </a:schemeClr>
                </a:solidFill>
              </a:rPr>
              <a:t>apply </a:t>
            </a:r>
            <a:r>
              <a:rPr lang="en-US" sz="4400" dirty="0">
                <a:solidFill>
                  <a:srgbClr val="FF0000"/>
                </a:solidFill>
              </a:rPr>
              <a:t>Software Engineering</a:t>
            </a:r>
            <a:r>
              <a:rPr lang="en-US" sz="4400" dirty="0">
                <a:solidFill>
                  <a:schemeClr val="accent3">
                    <a:lumMod val="75000"/>
                  </a:schemeClr>
                </a:solidFill>
              </a:rPr>
              <a:t> techniques and methodologies </a:t>
            </a:r>
            <a:r>
              <a:rPr lang="en-US" sz="4400" dirty="0" smtClean="0">
                <a:solidFill>
                  <a:schemeClr val="accent3">
                    <a:lumMod val="75000"/>
                  </a:schemeClr>
                </a:solidFill>
              </a:rPr>
              <a:t>to the </a:t>
            </a:r>
            <a:r>
              <a:rPr lang="en-US" sz="4400" dirty="0">
                <a:solidFill>
                  <a:srgbClr val="FF0000"/>
                </a:solidFill>
              </a:rPr>
              <a:t>development  of </a:t>
            </a:r>
            <a:r>
              <a:rPr lang="en-US" sz="4400" dirty="0" smtClean="0">
                <a:solidFill>
                  <a:srgbClr val="FF0000"/>
                </a:solidFill>
              </a:rPr>
              <a:t>products </a:t>
            </a:r>
            <a:r>
              <a:rPr lang="en-US" sz="4400" dirty="0" smtClean="0">
                <a:solidFill>
                  <a:schemeClr val="accent3">
                    <a:lumMod val="75000"/>
                  </a:schemeClr>
                </a:solidFill>
              </a:rPr>
              <a:t>that </a:t>
            </a:r>
            <a:r>
              <a:rPr lang="en-US" sz="4400" dirty="0">
                <a:solidFill>
                  <a:schemeClr val="accent3">
                    <a:lumMod val="75000"/>
                  </a:schemeClr>
                </a:solidFill>
              </a:rPr>
              <a:t>contribute to the </a:t>
            </a:r>
            <a:r>
              <a:rPr lang="en-US" sz="4400" dirty="0">
                <a:solidFill>
                  <a:srgbClr val="FF0000"/>
                </a:solidFill>
              </a:rPr>
              <a:t>academic </a:t>
            </a:r>
            <a:r>
              <a:rPr lang="en-US" sz="4400" dirty="0" smtClean="0">
                <a:solidFill>
                  <a:srgbClr val="FF0000"/>
                </a:solidFill>
              </a:rPr>
              <a:t>and </a:t>
            </a:r>
            <a:r>
              <a:rPr lang="en-US" sz="4400" dirty="0">
                <a:solidFill>
                  <a:srgbClr val="FF0000"/>
                </a:solidFill>
              </a:rPr>
              <a:t>social environment </a:t>
            </a:r>
            <a:r>
              <a:rPr lang="en-US" sz="4400" dirty="0">
                <a:solidFill>
                  <a:schemeClr val="accent3">
                    <a:lumMod val="75000"/>
                  </a:schemeClr>
                </a:solidFill>
              </a:rPr>
              <a:t>in </a:t>
            </a:r>
            <a:r>
              <a:rPr lang="en-US" sz="4400" dirty="0" smtClean="0">
                <a:solidFill>
                  <a:schemeClr val="accent3">
                    <a:lumMod val="75000"/>
                  </a:schemeClr>
                </a:solidFill>
              </a:rPr>
              <a:t>which Universidad </a:t>
            </a:r>
            <a:r>
              <a:rPr lang="en-US" sz="4400" dirty="0">
                <a:solidFill>
                  <a:schemeClr val="accent3">
                    <a:lumMod val="75000"/>
                  </a:schemeClr>
                </a:solidFill>
              </a:rPr>
              <a:t>El Bosque</a:t>
            </a:r>
            <a:r>
              <a:rPr lang="en-US" sz="4400" dirty="0" smtClean="0">
                <a:solidFill>
                  <a:schemeClr val="accent3">
                    <a:lumMod val="75000"/>
                  </a:schemeClr>
                </a:solidFill>
              </a:rPr>
              <a:t> evolves</a:t>
            </a:r>
            <a:endParaRPr lang="en-US" sz="44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33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CO"/>
          </a:p>
        </p:txBody>
      </p:sp>
      <p:pic>
        <p:nvPicPr>
          <p:cNvPr id="17412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187624" y="424821"/>
            <a:ext cx="648072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8000" b="1" cap="small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Thanks</a:t>
            </a:r>
            <a:r>
              <a:rPr lang="es-CO" sz="8000" b="1" cap="small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CO" sz="8000" b="1" cap="small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you</a:t>
            </a:r>
            <a:r>
              <a:rPr lang="es-CO" sz="8000" b="1" cap="small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!</a:t>
            </a:r>
            <a:endParaRPr lang="es-CO" sz="8000" b="1" cap="small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Shape 28"/>
          <p:cNvSpPr txBox="1"/>
          <p:nvPr/>
        </p:nvSpPr>
        <p:spPr>
          <a:xfrm>
            <a:off x="-408949" y="6392154"/>
            <a:ext cx="9958399" cy="1209574"/>
          </a:xfrm>
          <a:prstGeom prst="rect">
            <a:avLst/>
          </a:prstGeom>
        </p:spPr>
        <p:txBody>
          <a:bodyPr lIns="38100" tIns="38100" rIns="38100" bIns="38100" anchor="t" anchorCtr="0">
            <a:noAutofit/>
          </a:bodyPr>
          <a:lstStyle/>
          <a:p>
            <a:pPr algn="ctr" rtl="0">
              <a:lnSpc>
                <a:spcPct val="100000"/>
              </a:lnSpc>
              <a:buNone/>
            </a:pPr>
            <a:r>
              <a:rPr lang="en-US" sz="1333" b="0" i="0" dirty="0" smtClean="0">
                <a:solidFill>
                  <a:srgbClr val="F5841F"/>
                </a:solidFill>
                <a:latin typeface="Arial"/>
                <a:ea typeface="Arial"/>
                <a:cs typeface="Arial"/>
                <a:sym typeface="Arial"/>
              </a:rPr>
              <a:t>For a culture of life,</a:t>
            </a:r>
            <a:r>
              <a:rPr lang="en-US" sz="1333" b="0" i="0" baseline="0" dirty="0" smtClean="0">
                <a:solidFill>
                  <a:srgbClr val="F5841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33" b="0" i="0" dirty="0" smtClean="0">
                <a:solidFill>
                  <a:srgbClr val="F5841F"/>
                </a:solidFill>
                <a:latin typeface="Arial"/>
                <a:ea typeface="Arial"/>
                <a:cs typeface="Arial"/>
                <a:sym typeface="Arial"/>
              </a:rPr>
              <a:t>its quality and its sense</a:t>
            </a:r>
            <a:r>
              <a:rPr lang="en-US" sz="1333" b="0" i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33" b="0" i="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Cra</a:t>
            </a:r>
            <a:r>
              <a:rPr lang="en-US" sz="1333" b="0" i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33" b="0" i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 b </a:t>
            </a:r>
            <a:r>
              <a:rPr lang="en-US" sz="1333" b="0" i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bis</a:t>
            </a:r>
            <a:r>
              <a:rPr lang="en-US" sz="1333" b="0" i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No 132 - 11 -   PBX 648 90 00 Fax 6252030</a:t>
            </a:r>
            <a:r>
              <a:rPr lang="en-US" sz="1333" b="0" i="0" u="sng" dirty="0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 </a:t>
            </a:r>
            <a:r>
              <a:rPr lang="en-US" sz="1200" b="0" i="0" u="sng" dirty="0" smtClean="0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www.uelbosque.edu.co</a:t>
            </a:r>
            <a:endParaRPr lang="en-US" sz="1200" b="0" i="0" u="sng" dirty="0" smtClean="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 rtl="0">
              <a:lnSpc>
                <a:spcPct val="100000"/>
              </a:lnSpc>
              <a:buNone/>
            </a:pPr>
            <a:r>
              <a:rPr lang="en-US" sz="1200" b="0" i="0" dirty="0" smtClean="0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333" b="0" i="0" dirty="0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lang="en-US" sz="1333" b="0" i="0" dirty="0">
                <a:solidFill>
                  <a:srgbClr val="F5841F"/>
                </a:solidFill>
                <a:latin typeface="Arial"/>
                <a:ea typeface="Arial"/>
                <a:cs typeface="Arial"/>
                <a:sym typeface="Arial"/>
              </a:rPr>
              <a:t>Bogotá - Colombia</a:t>
            </a:r>
          </a:p>
        </p:txBody>
      </p:sp>
      <p:sp>
        <p:nvSpPr>
          <p:cNvPr id="8" name="Shape 30"/>
          <p:cNvSpPr/>
          <p:nvPr/>
        </p:nvSpPr>
        <p:spPr>
          <a:xfrm>
            <a:off x="-3500" y="6288463"/>
            <a:ext cx="9147500" cy="51007"/>
          </a:xfrm>
          <a:prstGeom prst="rect">
            <a:avLst/>
          </a:prstGeom>
          <a:solidFill>
            <a:srgbClr val="FFFFFF"/>
          </a:solidFill>
          <a:ln w="127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5776" y="2033135"/>
            <a:ext cx="3972593" cy="1347844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1817491" y="5029293"/>
            <a:ext cx="5522666" cy="830997"/>
          </a:xfrm>
          <a:prstGeom prst="rect">
            <a:avLst/>
          </a:prstGeom>
          <a:solidFill>
            <a:srgbClr val="FFC000">
              <a:alpha val="36000"/>
            </a:srgbClr>
          </a:solidFill>
          <a:effectLst>
            <a:reflection endPos="0" dist="50800" dir="5400000" sy="-100000" algn="bl" rotWithShape="0"/>
          </a:effectLst>
        </p:spPr>
        <p:txBody>
          <a:bodyPr wrap="none">
            <a:spAutoFit/>
          </a:bodyPr>
          <a:lstStyle/>
          <a:p>
            <a:r>
              <a:rPr lang="es-CO" sz="4800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http://</a:t>
            </a:r>
            <a:r>
              <a:rPr lang="es-CO" sz="48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endPos="0" dist="50800" dir="5400000" sy="-100000" algn="bl" rotWithShape="0"/>
                </a:effectLst>
                <a:hlinkClick r:id="rId5"/>
              </a:rPr>
              <a:t>bit.ly/UEBseux</a:t>
            </a:r>
            <a:endParaRPr lang="es-CO" sz="4800" dirty="0" smtClean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endPos="0" dist="50800" dir="5400000" sy="-100000" algn="bl" rotWithShape="0"/>
              </a:effectLst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1818278" y="3964132"/>
            <a:ext cx="5503943" cy="830997"/>
          </a:xfrm>
          <a:prstGeom prst="rect">
            <a:avLst/>
          </a:prstGeom>
          <a:solidFill>
            <a:srgbClr val="FFC000">
              <a:alpha val="36000"/>
            </a:srgbClr>
          </a:solidFill>
          <a:effectLst>
            <a:reflection endPos="0" dist="50800" dir="5400000" sy="-100000" algn="bl" rotWithShape="0"/>
          </a:effectLst>
        </p:spPr>
        <p:txBody>
          <a:bodyPr wrap="none">
            <a:spAutoFit/>
          </a:bodyPr>
          <a:lstStyle/>
          <a:p>
            <a:r>
              <a:rPr lang="es-CO" sz="4800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http://</a:t>
            </a:r>
            <a:r>
              <a:rPr lang="es-CO" sz="48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bit.ly/pptSEUX</a:t>
            </a:r>
            <a:endParaRPr lang="es-CO" sz="4800" dirty="0" smtClean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indSEUX" id="{B003A561-D139-411A-96D9-CA884AF0FC57}" vid="{EF803610-D1DA-4306-8BA5-762994B2D196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2484</TotalTime>
  <Words>385</Words>
  <Application>Microsoft Office PowerPoint</Application>
  <PresentationFormat>Presentación en pantalla (4:3)</PresentationFormat>
  <Paragraphs>71</Paragraphs>
  <Slides>14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0" baseType="lpstr">
      <vt:lpstr>Arial</vt:lpstr>
      <vt:lpstr>Broadway</vt:lpstr>
      <vt:lpstr>Calibri</vt:lpstr>
      <vt:lpstr>Impact</vt:lpstr>
      <vt:lpstr>Verdana</vt:lpstr>
      <vt:lpstr>Tema de Office</vt:lpstr>
      <vt:lpstr>Presentación de PowerPoint</vt:lpstr>
      <vt:lpstr>Software Engineering  &amp;   User Experience  SE&amp;UX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TOOLSNET</dc:creator>
  <cp:lastModifiedBy>Alejandro Leon Mora</cp:lastModifiedBy>
  <cp:revision>130</cp:revision>
  <dcterms:created xsi:type="dcterms:W3CDTF">2013-02-25T14:22:33Z</dcterms:created>
  <dcterms:modified xsi:type="dcterms:W3CDTF">2014-04-03T02:17:39Z</dcterms:modified>
</cp:coreProperties>
</file>